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4512" r:id="rId2"/>
  </p:sldMasterIdLst>
  <p:notesMasterIdLst>
    <p:notesMasterId r:id="rId65"/>
  </p:notesMasterIdLst>
  <p:handoutMasterIdLst>
    <p:handoutMasterId r:id="rId66"/>
  </p:handoutMasterIdLst>
  <p:sldIdLst>
    <p:sldId id="473" r:id="rId3"/>
    <p:sldId id="336" r:id="rId4"/>
    <p:sldId id="560" r:id="rId5"/>
    <p:sldId id="561" r:id="rId6"/>
    <p:sldId id="628" r:id="rId7"/>
    <p:sldId id="630" r:id="rId8"/>
    <p:sldId id="631" r:id="rId9"/>
    <p:sldId id="633" r:id="rId10"/>
    <p:sldId id="635" r:id="rId11"/>
    <p:sldId id="636" r:id="rId12"/>
    <p:sldId id="637" r:id="rId13"/>
    <p:sldId id="632" r:id="rId14"/>
    <p:sldId id="638" r:id="rId15"/>
    <p:sldId id="639" r:id="rId16"/>
    <p:sldId id="640" r:id="rId17"/>
    <p:sldId id="641" r:id="rId18"/>
    <p:sldId id="642" r:id="rId19"/>
    <p:sldId id="643" r:id="rId20"/>
    <p:sldId id="644" r:id="rId21"/>
    <p:sldId id="645" r:id="rId22"/>
    <p:sldId id="702" r:id="rId23"/>
    <p:sldId id="703" r:id="rId24"/>
    <p:sldId id="562" r:id="rId25"/>
    <p:sldId id="708" r:id="rId26"/>
    <p:sldId id="650" r:id="rId27"/>
    <p:sldId id="651" r:id="rId28"/>
    <p:sldId id="652" r:id="rId29"/>
    <p:sldId id="653" r:id="rId30"/>
    <p:sldId id="654" r:id="rId31"/>
    <p:sldId id="655" r:id="rId32"/>
    <p:sldId id="656" r:id="rId33"/>
    <p:sldId id="657" r:id="rId34"/>
    <p:sldId id="662" r:id="rId35"/>
    <p:sldId id="658" r:id="rId36"/>
    <p:sldId id="659" r:id="rId37"/>
    <p:sldId id="660" r:id="rId38"/>
    <p:sldId id="661" r:id="rId39"/>
    <p:sldId id="693" r:id="rId40"/>
    <p:sldId id="663" r:id="rId41"/>
    <p:sldId id="709" r:id="rId42"/>
    <p:sldId id="664" r:id="rId43"/>
    <p:sldId id="665" r:id="rId44"/>
    <p:sldId id="666" r:id="rId45"/>
    <p:sldId id="694" r:id="rId46"/>
    <p:sldId id="705" r:id="rId47"/>
    <p:sldId id="706" r:id="rId48"/>
    <p:sldId id="707" r:id="rId49"/>
    <p:sldId id="670" r:id="rId50"/>
    <p:sldId id="701" r:id="rId51"/>
    <p:sldId id="671" r:id="rId52"/>
    <p:sldId id="704" r:id="rId53"/>
    <p:sldId id="673" r:id="rId54"/>
    <p:sldId id="681" r:id="rId55"/>
    <p:sldId id="684" r:id="rId56"/>
    <p:sldId id="685" r:id="rId57"/>
    <p:sldId id="687" r:id="rId58"/>
    <p:sldId id="688" r:id="rId59"/>
    <p:sldId id="699" r:id="rId60"/>
    <p:sldId id="700" r:id="rId61"/>
    <p:sldId id="689" r:id="rId62"/>
    <p:sldId id="618" r:id="rId63"/>
    <p:sldId id="620" r:id="rId64"/>
  </p:sldIdLst>
  <p:sldSz cx="9144000" cy="6858000" type="screen4x3"/>
  <p:notesSz cx="6400800" cy="8686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710"/>
    <a:srgbClr val="3366FF"/>
    <a:srgbClr val="FF0000"/>
    <a:srgbClr val="0000FF"/>
    <a:srgbClr val="FFFF99"/>
    <a:srgbClr val="F9A50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8"/>
    <p:restoredTop sz="94041" autoAdjust="0"/>
  </p:normalViewPr>
  <p:slideViewPr>
    <p:cSldViewPr>
      <p:cViewPr varScale="1">
        <p:scale>
          <a:sx n="64" d="100"/>
          <a:sy n="64" d="100"/>
        </p:scale>
        <p:origin x="17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19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/>
          <a:lstStyle>
            <a:lvl1pPr algn="l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/>
          <a:lstStyle>
            <a:lvl1pPr algn="r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EECA3D30-25D1-4864-8443-C1CBCAB87E69}" type="datetimeFigureOut">
              <a:rPr lang="en-US">
                <a:latin typeface="Arial" panose="020B0604020202020204" pitchFamily="34" charset="0"/>
              </a:rPr>
              <a:pPr>
                <a:defRPr/>
              </a:pPr>
              <a:t>11/21/2016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251825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 anchor="b"/>
          <a:lstStyle>
            <a:lvl1pPr algn="l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850" y="8251825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 anchor="b"/>
          <a:lstStyle>
            <a:lvl1pPr algn="r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27090D8-DA3B-4C8F-BEE5-C3C2A0C6A0B2}" type="slidenum">
              <a:rPr 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652463"/>
            <a:ext cx="4343400" cy="3257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9FED0E3-99E4-4BBE-A109-A7C9294B9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033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vi-VN" dirty="0" smtClean="0">
              <a:latin typeface="Arial" panose="020B060402020202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DF64E6-CC2D-4F8D-B89B-2A9F34473094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</a:t>
            </a:fld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65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3FDFA7-95F7-48B6-89B8-C8447462D157}" type="slidenum">
              <a:rPr lang="en-US" altLang="en-US" smtClean="0">
                <a:latin typeface="Arial" panose="020B0604020202020204" pitchFamily="34" charset="0"/>
              </a:rPr>
              <a:pPr/>
              <a:t>2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7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704665-2672-4ADD-B76B-5FEC5AA86920}" type="slidenum">
              <a:rPr lang="en-US" altLang="en-US" smtClean="0">
                <a:latin typeface="Arial" panose="020B0604020202020204" pitchFamily="34" charset="0"/>
              </a:rPr>
              <a:pPr/>
              <a:t>3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704665-2672-4ADD-B76B-5FEC5AA86920}" type="slidenum">
              <a:rPr lang="en-US" altLang="en-US" smtClean="0">
                <a:latin typeface="Arial" panose="020B0604020202020204" pitchFamily="34" charset="0"/>
              </a:rPr>
              <a:pPr/>
              <a:t>24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88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704665-2672-4ADD-B76B-5FEC5AA86920}" type="slidenum">
              <a:rPr lang="en-US" altLang="en-US" smtClean="0">
                <a:latin typeface="Arial" panose="020B0604020202020204" pitchFamily="34" charset="0"/>
              </a:rPr>
              <a:pPr/>
              <a:t>40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17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9050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</p:grpSp>
      <p:sp>
        <p:nvSpPr>
          <p:cNvPr id="1085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1430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85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4D3782A-32E4-45FA-972B-364FCD507E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97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A7538-934B-4D0A-BB6F-04B5CD567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00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2913" y="214313"/>
            <a:ext cx="2162175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14313"/>
            <a:ext cx="6335713" cy="5918200"/>
          </a:xfrm>
        </p:spPr>
        <p:txBody>
          <a:bodyPr vert="eaVert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3BD44C-F5AB-4675-A5B5-F215B29B7F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818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8524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4248150" cy="460851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4249738" cy="460851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6C645-354C-4571-9147-B072105DE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617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" y="6345238"/>
            <a:ext cx="2133600" cy="476250"/>
          </a:xfrm>
        </p:spPr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45238"/>
            <a:ext cx="2895600" cy="476250"/>
          </a:xfrm>
        </p:spPr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51588"/>
            <a:ext cx="2133600" cy="476250"/>
          </a:xfrm>
        </p:spPr>
        <p:txBody>
          <a:bodyPr/>
          <a:lstStyle>
            <a:lvl1pPr algn="r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AEFA5F0-CF39-4C9F-A72F-AFFCDAF4C51C}" type="slidenum">
              <a:rPr lang="ar-SA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7CEABCD-3608-4F0E-93C2-8B024A303C3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57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BB437B6-2C0F-4118-B5DE-D647098BC20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89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68E8731-918F-4C2A-B7B8-C9B09FDFE797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0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406D85F8-8CF5-43AF-B15E-3E8ACDC4BA3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08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0D4ED7A-1C66-4EB1-8895-08777B1BFAC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40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EA7B474-10EA-4496-88A4-60224DB7612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7163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 bwMode="auto">
          <a:xfrm>
            <a:off x="1503363" y="1272208"/>
            <a:ext cx="7640637" cy="0"/>
          </a:xfrm>
          <a:prstGeom prst="line">
            <a:avLst/>
          </a:prstGeom>
          <a:solidFill>
            <a:schemeClr val="accent1"/>
          </a:solidFill>
          <a:ln w="44450" cap="flat" cmpd="sng" algn="ctr">
            <a:gradFill flip="none" rotWithShape="1">
              <a:gsLst>
                <a:gs pos="0">
                  <a:srgbClr val="FF0000"/>
                </a:gs>
                <a:gs pos="37000">
                  <a:srgbClr val="F83710"/>
                </a:gs>
                <a:gs pos="70000">
                  <a:srgbClr val="F9A50F"/>
                </a:gs>
                <a:gs pos="100000">
                  <a:srgbClr val="FFC0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16"/>
          <p:cNvCxnSpPr>
            <a:cxnSpLocks noChangeShapeType="1"/>
          </p:cNvCxnSpPr>
          <p:nvPr userDrawn="1"/>
        </p:nvCxnSpPr>
        <p:spPr bwMode="auto">
          <a:xfrm>
            <a:off x="1503363" y="304800"/>
            <a:ext cx="7640637" cy="0"/>
          </a:xfrm>
          <a:prstGeom prst="line">
            <a:avLst/>
          </a:prstGeom>
          <a:noFill/>
          <a:ln w="444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17"/>
          <p:cNvCxnSpPr>
            <a:cxnSpLocks noChangeShapeType="1"/>
          </p:cNvCxnSpPr>
          <p:nvPr userDrawn="1"/>
        </p:nvCxnSpPr>
        <p:spPr bwMode="auto">
          <a:xfrm>
            <a:off x="0" y="6480175"/>
            <a:ext cx="91440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3363" y="762000"/>
            <a:ext cx="7640637" cy="533400"/>
          </a:xfrm>
        </p:spPr>
        <p:txBody>
          <a:bodyPr/>
          <a:lstStyle>
            <a:lvl1pPr algn="ctr">
              <a:defRPr sz="3200" b="1" cap="all" baseline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 "/>
                <a:cs typeface="Arial" panose="020B0604020202020204" pitchFamily="34" charset="0"/>
              </a:defRPr>
            </a:lvl2pPr>
            <a:lvl3pPr>
              <a:defRPr>
                <a:latin typeface="Arial "/>
                <a:cs typeface="Arial" panose="020B0604020202020204" pitchFamily="34" charset="0"/>
              </a:defRPr>
            </a:lvl3pPr>
            <a:lvl4pPr>
              <a:defRPr>
                <a:latin typeface="Arial "/>
                <a:cs typeface="Arial" panose="020B0604020202020204" pitchFamily="34" charset="0"/>
              </a:defRPr>
            </a:lvl4pPr>
            <a:lvl5pPr>
              <a:defRPr>
                <a:latin typeface="Arial 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6373813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CBED0-5F80-43A9-97C6-3263A85109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402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CD62C2A5-E9BF-4FE6-BAE7-E7D3CEEA869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5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S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84689EE-8DA8-41A7-B7A0-6E2869E030A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52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61C3299-B400-4E09-B8D1-90CAE3186A4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695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65D4DC7-CACC-4794-9DC2-D1D0D9882F3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0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748B3-3FFE-405D-BC61-7B982F1BA7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65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524000"/>
            <a:ext cx="42481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4249738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3EFF9-0299-4378-A388-50A326BFEA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03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4DC0D-E4EE-4B96-91B6-9EB05C10F7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920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FF404-6316-49FF-9FA0-B4BF0F6974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03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21498-C7A5-4D69-B494-6DCE0B9EA7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78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44731-1DBE-4FDE-9CAF-44B42FA17C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16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B4319-92F3-4859-8569-F1C2537BD5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82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53340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53340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95567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95567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88265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42545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21602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 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650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75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1075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75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21C129AE-014D-4337-9D53-F9214D94E3C2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1038" name="Picture 13" descr="logoTDT (NHỎ).bmp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5" r:id="rId1"/>
    <p:sldLayoutId id="2147484836" r:id="rId2"/>
    <p:sldLayoutId id="2147484825" r:id="rId3"/>
    <p:sldLayoutId id="2147484826" r:id="rId4"/>
    <p:sldLayoutId id="2147484827" r:id="rId5"/>
    <p:sldLayoutId id="2147484828" r:id="rId6"/>
    <p:sldLayoutId id="2147484829" r:id="rId7"/>
    <p:sldLayoutId id="2147484830" r:id="rId8"/>
    <p:sldLayoutId id="2147484831" r:id="rId9"/>
    <p:sldLayoutId id="2147484832" r:id="rId10"/>
    <p:sldLayoutId id="2147484833" r:id="rId11"/>
    <p:sldLayoutId id="2147484834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Arial "/>
          <a:ea typeface="MS PGothic" panose="020B0600070205080204" pitchFamily="34" charset="-128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Arial "/>
          <a:ea typeface="MS PGothic" panose="020B0600070205080204" pitchFamily="34" charset="-128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Arial "/>
          <a:ea typeface="MS PGothic" panose="020B0600070205080204" pitchFamily="34" charset="-128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Arial "/>
          <a:ea typeface="MS PGothic" panose="020B0600070205080204" pitchFamily="34" charset="-128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SA" smtClean="0"/>
              <a:t>انقر لتحرير نمط العنوان الرئيسي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Digital image processing introduction </a:t>
            </a:r>
            <a:endParaRPr lang="en-US" dirty="0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1" eaLnBrk="1" hangingPunct="1">
              <a:defRPr sz="14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fld id="{BC0FB133-2D2B-4B01-A08C-5C8DA132CE8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7" r:id="rId1"/>
    <p:sldLayoutId id="2147484838" r:id="rId2"/>
    <p:sldLayoutId id="2147484839" r:id="rId3"/>
    <p:sldLayoutId id="2147484840" r:id="rId4"/>
    <p:sldLayoutId id="2147484841" r:id="rId5"/>
    <p:sldLayoutId id="2147484842" r:id="rId6"/>
    <p:sldLayoutId id="2147484843" r:id="rId7"/>
    <p:sldLayoutId id="2147484844" r:id="rId8"/>
    <p:sldLayoutId id="2147484845" r:id="rId9"/>
    <p:sldLayoutId id="2147484846" r:id="rId10"/>
    <p:sldLayoutId id="2147484847" r:id="rId11"/>
  </p:sldLayoutIdLst>
  <p:hf hdr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ystyle.com/webapp/wcs/stores/servlet/ProductDisplay?catalogId=10551&amp;storeId=10151&amp;productId=8198552921665200469&amp;langId=-1" TargetMode="External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hyperlink" Target="http://www.sensiblevision.com/" TargetMode="Externa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nokia.com/researchteams/vcui/index.html" TargetMode="External"/><Relationship Id="rId2" Type="http://schemas.openxmlformats.org/officeDocument/2006/relationships/hyperlink" Target="http://www.infoworld.com/article/07/04/24/HNnokiasiliconvalley_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lincoln.msresearch.us/" TargetMode="Externa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igimask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arsrovers.jpl.nasa.gov/gallery/images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hyperlink" Target="http://en.wikipedia.org/wiki/Spirit_rover" TargetMode="External"/><Relationship Id="rId2" Type="http://schemas.openxmlformats.org/officeDocument/2006/relationships/hyperlink" Target="UNSW_CMU.m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://upload.wikimedia.org/wikipedia/commons/d/d8/NASA_Mars_Rover.jpg" TargetMode="External"/><Relationship Id="rId4" Type="http://schemas.openxmlformats.org/officeDocument/2006/relationships/hyperlink" Target="http://www.robocup.org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0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1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utomatic_number_plate_recognitio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/>
          </p:cNvSpPr>
          <p:nvPr/>
        </p:nvSpPr>
        <p:spPr bwMode="auto">
          <a:xfrm>
            <a:off x="33338" y="2590800"/>
            <a:ext cx="9144000" cy="1905000"/>
          </a:xfrm>
          <a:prstGeom prst="rect">
            <a:avLst/>
          </a:pr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is-IS" sz="2800" dirty="0" smtClean="0">
                <a:solidFill>
                  <a:srgbClr val="FFFF00"/>
                </a:solidFill>
              </a:rPr>
              <a:t>402084</a:t>
            </a:r>
            <a:r>
              <a:rPr lang="en-US" sz="4400" dirty="0">
                <a:solidFill>
                  <a:srgbClr val="FFFF00"/>
                </a:solidFill>
              </a:rPr>
              <a:t/>
            </a:r>
            <a:br>
              <a:rPr lang="en-US" sz="4400" dirty="0">
                <a:solidFill>
                  <a:srgbClr val="FFFF00"/>
                </a:solidFill>
              </a:rPr>
            </a:br>
            <a:r>
              <a:rPr lang="en-US" sz="4400" dirty="0" smtClean="0">
                <a:solidFill>
                  <a:srgbClr val="FFFF00"/>
                </a:solidFill>
              </a:rPr>
              <a:t>DIGITAL IMAGE PROCESSING</a:t>
            </a:r>
            <a:endParaRPr lang="en-US" sz="4400" dirty="0">
              <a:solidFill>
                <a:srgbClr val="FFFF00"/>
              </a:solidFill>
            </a:endParaRPr>
          </a:p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sz="2800" dirty="0">
                <a:solidFill>
                  <a:srgbClr val="FFFF00"/>
                </a:solidFill>
              </a:rPr>
              <a:t>CHAPTER </a:t>
            </a:r>
            <a:r>
              <a:rPr lang="en-US" sz="2800" dirty="0" smtClean="0">
                <a:solidFill>
                  <a:srgbClr val="FFFF00"/>
                </a:solidFill>
              </a:rPr>
              <a:t>1: DIGITAL IMAGE PROCESSING INTRODUCTION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1843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3276600" y="5876590"/>
            <a:ext cx="28905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sz="2800" b="1" dirty="0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Vu </a:t>
            </a:r>
            <a:r>
              <a:rPr lang="en-US" sz="2800" b="1" dirty="0" err="1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Anh</a:t>
            </a:r>
            <a:r>
              <a:rPr lang="en-US" sz="2800" b="1" dirty="0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 Le, </a:t>
            </a:r>
            <a:r>
              <a:rPr lang="en-US" sz="2800" b="1" dirty="0" err="1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Phd</a:t>
            </a:r>
            <a:r>
              <a:rPr lang="en-US" sz="2800" b="1" dirty="0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US" sz="2800" b="1" dirty="0">
              <a:solidFill>
                <a:srgbClr val="FFFF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371600" y="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7500"/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kern="0" dirty="0" smtClean="0">
                <a:solidFill>
                  <a:srgbClr val="FFFFFF"/>
                </a:solidFill>
              </a:rPr>
              <a:t>TON </a:t>
            </a:r>
            <a:r>
              <a:rPr lang="en-US" sz="3200" b="1" kern="0" dirty="0">
                <a:solidFill>
                  <a:srgbClr val="FFFFFF"/>
                </a:solidFill>
              </a:rPr>
              <a:t>DUC THANG </a:t>
            </a:r>
            <a:r>
              <a:rPr lang="en-US" sz="3200" b="1" kern="0" dirty="0" smtClean="0">
                <a:solidFill>
                  <a:srgbClr val="FFFFFF"/>
                </a:solidFill>
              </a:rPr>
              <a:t>UNIVERSITY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1600" y="8001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kern="0" dirty="0" smtClean="0">
                <a:solidFill>
                  <a:srgbClr val="FFFFFF"/>
                </a:solidFill>
              </a:rPr>
              <a:t>FACULTY OF ELECTRICAL AND ELECTRONICS 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7509"/>
            <a:ext cx="7640637" cy="990600"/>
          </a:xfrm>
        </p:spPr>
        <p:txBody>
          <a:bodyPr/>
          <a:lstStyle/>
          <a:p>
            <a:pPr eaLnBrk="1" hangingPunct="1"/>
            <a:r>
              <a:rPr lang="en-US" sz="3600" dirty="0"/>
              <a:t>Application of Digital Image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876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7" y="1892380"/>
            <a:ext cx="7443787" cy="32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1066800" y="5218480"/>
            <a:ext cx="70983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800" dirty="0">
                <a:latin typeface="Arial" panose="020B0604020202020204" pitchFamily="34" charset="0"/>
                <a:hlinkClick r:id="rId3"/>
              </a:rPr>
              <a:t>Sony Cyber-shot® T70 Digital Still Camera 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219200"/>
            <a:ext cx="8650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dirty="0" smtClean="0"/>
              <a:t>Smile detection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6805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7509"/>
            <a:ext cx="7640637" cy="990600"/>
          </a:xfrm>
        </p:spPr>
        <p:txBody>
          <a:bodyPr/>
          <a:lstStyle/>
          <a:p>
            <a:pPr eaLnBrk="1" hangingPunct="1"/>
            <a:r>
              <a:rPr lang="en-US" sz="3600" dirty="0"/>
              <a:t>Application of Digital Image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6325" y="6373813"/>
            <a:ext cx="5029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2705100" y="5846326"/>
            <a:ext cx="673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>
                <a:latin typeface="Arial" charset="0"/>
              </a:rPr>
              <a:t>Who is she? 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0" y="1219201"/>
            <a:ext cx="86502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mtClean="0"/>
              <a:t>Face recognition</a:t>
            </a:r>
            <a:endParaRPr lang="en-US" kern="0" dirty="0" smtClean="0"/>
          </a:p>
        </p:txBody>
      </p:sp>
      <p:pic>
        <p:nvPicPr>
          <p:cNvPr id="18" name="Picture 3" descr="youngProcessed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191000"/>
            <a:ext cx="29337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matched2002_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81" y="4163517"/>
            <a:ext cx="3010561" cy="225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afghanportrai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03" y="1765392"/>
            <a:ext cx="2656681" cy="198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20053" y="3713321"/>
            <a:ext cx="9372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800" dirty="0">
                <a:latin typeface="Arial" charset="0"/>
              </a:rPr>
              <a:t>“</a:t>
            </a:r>
            <a:r>
              <a:rPr lang="en-US" altLang="en-US" sz="2800" i="1" dirty="0">
                <a:latin typeface="Arial" charset="0"/>
              </a:rPr>
              <a:t>How the Afghan Girl was Identified by Her Iris Patterns</a:t>
            </a:r>
            <a:r>
              <a:rPr lang="en-US" altLang="en-US" sz="2800" dirty="0" smtClean="0">
                <a:latin typeface="Arial" charset="0"/>
              </a:rPr>
              <a:t>”</a:t>
            </a:r>
            <a:endParaRPr lang="en-US" altLang="en-US" sz="2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72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7509"/>
            <a:ext cx="7640637" cy="990600"/>
          </a:xfrm>
        </p:spPr>
        <p:txBody>
          <a:bodyPr/>
          <a:lstStyle/>
          <a:p>
            <a:pPr eaLnBrk="1" hangingPunct="1"/>
            <a:r>
              <a:rPr lang="en-US" sz="3600" dirty="0"/>
              <a:t>Application of Digital Image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Earth viewers (3D modeling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4" y="2116164"/>
            <a:ext cx="8686800" cy="416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42888" y="1524000"/>
            <a:ext cx="890111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cap="all" baseline="0">
                <a:solidFill>
                  <a:srgbClr val="FF0000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endParaRPr lang="en-US" altLang="en-US" kern="0" dirty="0" smtClean="0"/>
          </a:p>
          <a:p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458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sz="3600" dirty="0"/>
              <a:t>Application of Digital Image Processing</a:t>
            </a:r>
            <a:endParaRPr lang="en-US" altLang="en-US" sz="3600" dirty="0"/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Login without a password</a:t>
            </a:r>
          </a:p>
        </p:txBody>
      </p:sp>
      <p:pic>
        <p:nvPicPr>
          <p:cNvPr id="406532" name="Picture 4" descr="XM Micro Biometric Fingerprint M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56" y="2336800"/>
            <a:ext cx="1519484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6534" name="Rectangle 6"/>
          <p:cNvSpPr>
            <a:spLocks noChangeArrowheads="1"/>
          </p:cNvSpPr>
          <p:nvPr/>
        </p:nvSpPr>
        <p:spPr bwMode="auto">
          <a:xfrm>
            <a:off x="0" y="5130453"/>
            <a:ext cx="4038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800" dirty="0">
                <a:latin typeface="Arial" charset="0"/>
              </a:rPr>
              <a:t>Fingerprint scanners on many new laptops, </a:t>
            </a:r>
            <a:br>
              <a:rPr lang="en-US" altLang="en-US" sz="2800" dirty="0">
                <a:latin typeface="Arial" charset="0"/>
              </a:rPr>
            </a:br>
            <a:r>
              <a:rPr lang="en-US" altLang="en-US" sz="2800" dirty="0">
                <a:latin typeface="Arial" charset="0"/>
              </a:rPr>
              <a:t>other devices</a:t>
            </a:r>
          </a:p>
        </p:txBody>
      </p:sp>
      <p:pic>
        <p:nvPicPr>
          <p:cNvPr id="406537" name="Picture 9" descr="FINGERPRI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048000"/>
            <a:ext cx="10572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6539" name="Picture 11" descr="login_dia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070100"/>
            <a:ext cx="22098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6540" name="Rectangle 12"/>
          <p:cNvSpPr>
            <a:spLocks noChangeArrowheads="1"/>
          </p:cNvSpPr>
          <p:nvPr/>
        </p:nvSpPr>
        <p:spPr bwMode="auto">
          <a:xfrm>
            <a:off x="4087374" y="4699565"/>
            <a:ext cx="51054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800" dirty="0">
                <a:latin typeface="Arial" charset="0"/>
              </a:rPr>
              <a:t>Face recognition systems now beginning to appear more widely</a:t>
            </a:r>
            <a:br>
              <a:rPr lang="en-US" altLang="en-US" sz="2800" dirty="0">
                <a:latin typeface="Arial" charset="0"/>
              </a:rPr>
            </a:br>
            <a:r>
              <a:rPr lang="en-US" altLang="en-US" sz="2800" dirty="0">
                <a:latin typeface="Arial" charset="0"/>
                <a:hlinkClick r:id="rId5"/>
              </a:rPr>
              <a:t>http://www.sensiblevision.com/</a:t>
            </a:r>
            <a:endParaRPr lang="en-US" altLang="en-US" sz="2800" dirty="0">
              <a:latin typeface="Arial" charset="0"/>
            </a:endParaRPr>
          </a:p>
          <a:p>
            <a:pPr algn="ctr"/>
            <a:endParaRPr lang="en-US" altLang="en-US" sz="2800" dirty="0">
              <a:latin typeface="Arial" charset="0"/>
            </a:endParaRPr>
          </a:p>
        </p:txBody>
      </p:sp>
      <p:pic>
        <p:nvPicPr>
          <p:cNvPr id="406542" name="Picture 14" descr="woman_lapto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3241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13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64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sz="3600" dirty="0"/>
              <a:t>Application of Digital Image Processing</a:t>
            </a:r>
            <a:endParaRPr lang="en-US" altLang="en-US" sz="3600" dirty="0"/>
          </a:p>
        </p:txBody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95800"/>
            <a:ext cx="7772400" cy="1676400"/>
          </a:xfrm>
        </p:spPr>
        <p:txBody>
          <a:bodyPr/>
          <a:lstStyle/>
          <a:p>
            <a:r>
              <a:rPr lang="en-US" altLang="en-US" dirty="0"/>
              <a:t>This is becoming real:</a:t>
            </a:r>
          </a:p>
          <a:p>
            <a:pPr lvl="1"/>
            <a:r>
              <a:rPr lang="en-US" altLang="en-US" dirty="0"/>
              <a:t>                      Microsoft Research</a:t>
            </a:r>
          </a:p>
          <a:p>
            <a:pPr lvl="1"/>
            <a:r>
              <a:rPr lang="en-US" altLang="en-US" dirty="0">
                <a:hlinkClick r:id="rId2"/>
              </a:rPr>
              <a:t>Point &amp; Find</a:t>
            </a:r>
            <a:r>
              <a:rPr lang="en-US" altLang="en-US" dirty="0"/>
              <a:t>, </a:t>
            </a:r>
            <a:r>
              <a:rPr lang="en-US" altLang="en-US" dirty="0">
                <a:hlinkClick r:id="rId3"/>
              </a:rPr>
              <a:t>Nokia</a:t>
            </a:r>
            <a:endParaRPr lang="en-US" altLang="en-US" dirty="0"/>
          </a:p>
        </p:txBody>
      </p:sp>
      <p:pic>
        <p:nvPicPr>
          <p:cNvPr id="396293" name="Picture 5" descr="Smart Pho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856584"/>
            <a:ext cx="5400675" cy="229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295" name="Picture 7" descr="Lincolntitle0sm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105400"/>
            <a:ext cx="14287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14</a:t>
            </a:r>
            <a:endParaRPr lang="en-US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92904" y="1248621"/>
            <a:ext cx="8650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dirty="0"/>
              <a:t>Object recognition (in mobile phones)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120959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242" name="Picture 2" descr="___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676" y="2784763"/>
            <a:ext cx="234315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4243" name="Picture 3" descr="cap_1384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6" y="2860963"/>
            <a:ext cx="57150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4245" name="Rectangle 5"/>
          <p:cNvSpPr>
            <a:spLocks noGrp="1" noChangeArrowheads="1"/>
          </p:cNvSpPr>
          <p:nvPr>
            <p:ph type="title"/>
          </p:nvPr>
        </p:nvSpPr>
        <p:spPr>
          <a:xfrm>
            <a:off x="1515238" y="838200"/>
            <a:ext cx="7640637" cy="533400"/>
          </a:xfrm>
          <a:noFill/>
          <a:ln/>
        </p:spPr>
        <p:txBody>
          <a:bodyPr/>
          <a:lstStyle/>
          <a:p>
            <a:r>
              <a:rPr lang="en-US" sz="3600" dirty="0"/>
              <a:t>Application of Digital Image Processing</a:t>
            </a:r>
            <a:endParaRPr lang="en-US" altLang="en-US" sz="360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15</a:t>
            </a:r>
            <a:endParaRPr lang="en-US" alt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92904" y="1248621"/>
            <a:ext cx="8650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dirty="0"/>
              <a:t>Special effects:  shape capture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12009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9" name="Rectangle 5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  <a:noFill/>
          <a:ln/>
        </p:spPr>
        <p:txBody>
          <a:bodyPr/>
          <a:lstStyle/>
          <a:p>
            <a:r>
              <a:rPr lang="en-US" sz="3600" dirty="0"/>
              <a:t>Application of Digital Image Processing</a:t>
            </a:r>
            <a:endParaRPr lang="en-US" altLang="en-US" sz="3600" dirty="0"/>
          </a:p>
        </p:txBody>
      </p:sp>
      <p:pic>
        <p:nvPicPr>
          <p:cNvPr id="395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9863"/>
            <a:ext cx="4953001" cy="226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95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40" y="3825129"/>
            <a:ext cx="4944061" cy="2270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15</a:t>
            </a:r>
            <a:endParaRPr lang="en-US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92904" y="1248621"/>
            <a:ext cx="8650288" cy="126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dirty="0"/>
              <a:t>Special effects:  motion capture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105487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sz="3600" dirty="0"/>
              <a:t>Application of Digital Image Processing</a:t>
            </a:r>
            <a:endParaRPr lang="en-US" altLang="en-US" sz="3600" dirty="0"/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Sports </a:t>
            </a:r>
            <a:r>
              <a:rPr lang="vi-VN" altLang="en-US" dirty="0" smtClean="0"/>
              <a:t>analyse</a:t>
            </a:r>
            <a:endParaRPr lang="en-US" altLang="en-US" dirty="0"/>
          </a:p>
        </p:txBody>
      </p:sp>
      <p:pic>
        <p:nvPicPr>
          <p:cNvPr id="399365" name="Picture 5" descr="first-down-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790" y="2170755"/>
            <a:ext cx="4453010" cy="333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66" name="Text Box 6"/>
          <p:cNvSpPr txBox="1">
            <a:spLocks noChangeArrowheads="1"/>
          </p:cNvSpPr>
          <p:nvPr/>
        </p:nvSpPr>
        <p:spPr bwMode="auto">
          <a:xfrm>
            <a:off x="2418663" y="5829404"/>
            <a:ext cx="43620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2800" i="1" dirty="0" smtClean="0">
                <a:latin typeface="Arial" charset="0"/>
              </a:rPr>
              <a:t>Sport vision</a:t>
            </a:r>
            <a:r>
              <a:rPr lang="en-US" altLang="en-US" sz="2800" dirty="0" smtClean="0">
                <a:latin typeface="Arial" charset="0"/>
              </a:rPr>
              <a:t> </a:t>
            </a:r>
            <a:r>
              <a:rPr lang="en-US" altLang="en-US" sz="2800" dirty="0">
                <a:latin typeface="Arial" charset="0"/>
              </a:rPr>
              <a:t>first down </a:t>
            </a:r>
            <a:r>
              <a:rPr lang="en-US" altLang="en-US" sz="2800" dirty="0" smtClean="0">
                <a:latin typeface="Arial" charset="0"/>
              </a:rPr>
              <a:t>line</a:t>
            </a:r>
            <a:endParaRPr lang="en-US" altLang="en-US" sz="2800" dirty="0">
              <a:latin typeface="Arial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16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985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sz="3600" dirty="0"/>
              <a:t>Application of Digital Image Processing</a:t>
            </a:r>
            <a:endParaRPr lang="en-US" altLang="en-US" sz="3600" dirty="0"/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8077200" cy="2057400"/>
          </a:xfrm>
        </p:spPr>
        <p:txBody>
          <a:bodyPr/>
          <a:lstStyle/>
          <a:p>
            <a:r>
              <a:rPr lang="en-US" altLang="en-US" dirty="0"/>
              <a:t>Smart </a:t>
            </a:r>
            <a:r>
              <a:rPr lang="en-US" altLang="en-US" dirty="0" smtClean="0"/>
              <a:t>cars</a:t>
            </a:r>
          </a:p>
          <a:p>
            <a:pPr lvl="1"/>
            <a:r>
              <a:rPr lang="en-US" altLang="en-US" dirty="0" smtClean="0"/>
              <a:t>Vision </a:t>
            </a:r>
            <a:r>
              <a:rPr lang="en-US" altLang="en-US" dirty="0"/>
              <a:t>systems currently in high-end BMW, GM, </a:t>
            </a:r>
            <a:r>
              <a:rPr lang="en-US" altLang="en-US" dirty="0" smtClean="0"/>
              <a:t>By </a:t>
            </a:r>
            <a:r>
              <a:rPr lang="en-US" altLang="en-US" dirty="0"/>
              <a:t>2010:  70% of car manufacturers</a:t>
            </a:r>
            <a:r>
              <a:rPr lang="en-US" altLang="en-US" dirty="0" smtClean="0"/>
              <a:t>.</a:t>
            </a:r>
            <a:endParaRPr lang="en-US" altLang="en-US" dirty="0"/>
          </a:p>
        </p:txBody>
      </p:sp>
      <p:pic>
        <p:nvPicPr>
          <p:cNvPr id="3973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772759"/>
            <a:ext cx="5148263" cy="265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92904" y="1248621"/>
            <a:ext cx="8650288" cy="8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dirty="0"/>
              <a:t>Object recognition (in mobile phones)</a:t>
            </a:r>
            <a:endParaRPr lang="en-US" altLang="en-US" kern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17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29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sz="3600" dirty="0" smtClean="0"/>
              <a:t>Application of Digital Image Processing</a:t>
            </a:r>
            <a:endParaRPr lang="en-US" altLang="en-US" sz="3600" dirty="0"/>
          </a:p>
        </p:txBody>
      </p:sp>
      <p:pic>
        <p:nvPicPr>
          <p:cNvPr id="402439" name="Picture 7" descr="LA audience plays NewsBreaker L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644" y="3876459"/>
            <a:ext cx="2811349" cy="187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1" name="Picture 9" descr="Digimask-Demo-2_qjpreview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44" y="1785725"/>
            <a:ext cx="2819400" cy="166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2443" name="Text Box 11"/>
          <p:cNvSpPr txBox="1">
            <a:spLocks noChangeArrowheads="1"/>
          </p:cNvSpPr>
          <p:nvPr/>
        </p:nvSpPr>
        <p:spPr bwMode="auto">
          <a:xfrm>
            <a:off x="762000" y="3447344"/>
            <a:ext cx="65800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 err="1">
                <a:latin typeface="Arial" charset="0"/>
                <a:hlinkClick r:id="rId4"/>
              </a:rPr>
              <a:t>Digimask</a:t>
            </a:r>
            <a:r>
              <a:rPr lang="en-US" altLang="en-US" sz="2800" dirty="0">
                <a:latin typeface="Arial" charset="0"/>
              </a:rPr>
              <a:t>:  put your face on a 3D avatar.</a:t>
            </a:r>
          </a:p>
        </p:txBody>
      </p:sp>
      <p:sp>
        <p:nvSpPr>
          <p:cNvPr id="402444" name="Text Box 12"/>
          <p:cNvSpPr txBox="1">
            <a:spLocks noChangeArrowheads="1"/>
          </p:cNvSpPr>
          <p:nvPr/>
        </p:nvSpPr>
        <p:spPr bwMode="auto">
          <a:xfrm>
            <a:off x="838200" y="5914204"/>
            <a:ext cx="77604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i="1" dirty="0">
                <a:latin typeface="Arial" charset="0"/>
              </a:rPr>
              <a:t>“Game turns moviegoers into Human Joysticks</a:t>
            </a:r>
            <a:r>
              <a:rPr lang="en-US" altLang="en-US" sz="2800" i="1" dirty="0" smtClean="0">
                <a:latin typeface="Arial" charset="0"/>
              </a:rPr>
              <a:t>”</a:t>
            </a:r>
            <a:endParaRPr lang="en-US" altLang="en-US" sz="2800" dirty="0">
              <a:latin typeface="Arial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92904" y="1248621"/>
            <a:ext cx="8650288" cy="58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/>
              <a:t>Vision-based interaction (and games)</a:t>
            </a:r>
            <a:endParaRPr lang="en-US" altLang="en-US" kern="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3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336674" y="567530"/>
            <a:ext cx="7793038" cy="547688"/>
          </a:xfrm>
        </p:spPr>
        <p:txBody>
          <a:bodyPr/>
          <a:lstStyle/>
          <a:p>
            <a:pPr eaLnBrk="1" hangingPunct="1"/>
            <a:r>
              <a:rPr lang="vi-VN" altLang="en-US" sz="3600" dirty="0" smtClean="0"/>
              <a:t>OBJECTIVES</a:t>
            </a:r>
            <a:endParaRPr lang="en-US" altLang="en-US" sz="360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650288" cy="5017295"/>
          </a:xfrm>
        </p:spPr>
        <p:txBody>
          <a:bodyPr/>
          <a:lstStyle/>
          <a:p>
            <a:pPr marL="0" indent="0">
              <a:buNone/>
            </a:pPr>
            <a:endParaRPr lang="en-US" altLang="en-US" b="1" i="1" dirty="0" smtClean="0"/>
          </a:p>
          <a:p>
            <a:r>
              <a:rPr lang="vi-VN" altLang="en-US" dirty="0" smtClean="0"/>
              <a:t>Known </a:t>
            </a:r>
            <a:r>
              <a:rPr lang="en-US" altLang="en-US" dirty="0"/>
              <a:t>p</a:t>
            </a:r>
            <a:r>
              <a:rPr lang="en-US" altLang="en-US" dirty="0" smtClean="0"/>
              <a:t>roperties </a:t>
            </a:r>
            <a:r>
              <a:rPr lang="en-US" altLang="en-US" dirty="0"/>
              <a:t>of the d</a:t>
            </a:r>
            <a:r>
              <a:rPr lang="en-US" altLang="en-US" dirty="0" smtClean="0"/>
              <a:t>igital image</a:t>
            </a:r>
          </a:p>
          <a:p>
            <a:r>
              <a:rPr lang="en-US" altLang="en-US" dirty="0"/>
              <a:t>Know </a:t>
            </a:r>
            <a:r>
              <a:rPr lang="en-US" altLang="en-US" dirty="0" smtClean="0"/>
              <a:t>the </a:t>
            </a:r>
            <a:r>
              <a:rPr lang="en-US" altLang="en-US" dirty="0"/>
              <a:t>digital image </a:t>
            </a:r>
            <a:r>
              <a:rPr lang="en-US" altLang="en-US" dirty="0" smtClean="0"/>
              <a:t>sensor and digital image </a:t>
            </a:r>
            <a:r>
              <a:rPr lang="en-US" altLang="en-US" dirty="0"/>
              <a:t>acquisition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Understand the light characteristics and human visual system</a:t>
            </a:r>
          </a:p>
          <a:p>
            <a:r>
              <a:rPr lang="en-US" altLang="en-US" dirty="0" smtClean="0"/>
              <a:t>Understand </a:t>
            </a:r>
            <a:r>
              <a:rPr lang="vi-VN" altLang="en-US" dirty="0" smtClean="0"/>
              <a:t>the way to </a:t>
            </a:r>
            <a:r>
              <a:rPr lang="en-US" altLang="en-US" dirty="0" smtClean="0"/>
              <a:t>represent</a:t>
            </a:r>
            <a:r>
              <a:rPr lang="vi-VN" altLang="en-US" dirty="0" smtClean="0"/>
              <a:t> a digital image and color space</a:t>
            </a:r>
            <a:r>
              <a:rPr lang="en-US" altLang="en-US" dirty="0" smtClean="0"/>
              <a:t>.</a:t>
            </a:r>
          </a:p>
          <a:p>
            <a:endParaRPr lang="en-US" altLang="en-US" dirty="0" smtClean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>
                <a:latin typeface="Arial" panose="020B0604020202020204" pitchFamily="34" charset="0"/>
                <a:cs typeface="Arial" panose="020B0604020202020204" pitchFamily="34" charset="0"/>
              </a:rPr>
              <a:t>9/10/2016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427BAF-39DA-4FCB-B82A-BE861CF29D9C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 smtClean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913242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  <a:cs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sz="3600" dirty="0"/>
              <a:t>Application of Digital Image Processing</a:t>
            </a:r>
            <a:endParaRPr lang="en-US" altLang="en-US" sz="3600" dirty="0"/>
          </a:p>
        </p:txBody>
      </p:sp>
      <p:pic>
        <p:nvPicPr>
          <p:cNvPr id="403462" name="Picture 6" descr="1198865273_31824-1_Sol1369A_WestValley_L257F_b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3" y="3048000"/>
            <a:ext cx="85344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3464" name="Rectangle 8"/>
          <p:cNvSpPr>
            <a:spLocks noChangeArrowheads="1"/>
          </p:cNvSpPr>
          <p:nvPr/>
        </p:nvSpPr>
        <p:spPr bwMode="auto">
          <a:xfrm>
            <a:off x="855003" y="5895975"/>
            <a:ext cx="7772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1600" dirty="0">
                <a:latin typeface="Arial" charset="0"/>
                <a:hlinkClick r:id="rId3"/>
              </a:rPr>
              <a:t>NASA'S Mars Exploration Rover Spirit </a:t>
            </a:r>
            <a:r>
              <a:rPr lang="en-US" altLang="en-US" sz="1600" dirty="0">
                <a:latin typeface="Arial" charset="0"/>
              </a:rPr>
              <a:t>captured this westward view from atop </a:t>
            </a:r>
            <a:br>
              <a:rPr lang="en-US" altLang="en-US" sz="1600" dirty="0">
                <a:latin typeface="Arial" charset="0"/>
              </a:rPr>
            </a:br>
            <a:r>
              <a:rPr lang="en-US" altLang="en-US" sz="1600" dirty="0">
                <a:latin typeface="Arial" charset="0"/>
              </a:rPr>
              <a:t>a low plateau where Spirit spent the closing months of 2007.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05715" y="1279155"/>
            <a:ext cx="8650288" cy="14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dirty="0"/>
              <a:t>Vision in </a:t>
            </a:r>
            <a:r>
              <a:rPr lang="en-US" altLang="en-US" dirty="0" smtClean="0"/>
              <a:t>space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Panorama stitching, 3D terrain modeling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Obstacle detection, position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19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3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sz="3600" dirty="0"/>
              <a:t>Application of Digital Image Processing</a:t>
            </a:r>
            <a:endParaRPr lang="en-US" altLang="en-US" sz="360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19</a:t>
            </a:r>
            <a:endParaRPr lang="en-US" altLang="en-US" dirty="0"/>
          </a:p>
        </p:txBody>
      </p:sp>
      <p:pic>
        <p:nvPicPr>
          <p:cNvPr id="12" name="Picture 4" descr="mybr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53241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694423" y="5562600"/>
            <a:ext cx="344759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>
                <a:latin typeface="Arial" charset="0"/>
              </a:rPr>
              <a:t>3D imaging</a:t>
            </a:r>
          </a:p>
          <a:p>
            <a:pPr algn="ctr"/>
            <a:r>
              <a:rPr lang="en-US" altLang="en-US" sz="2800" dirty="0">
                <a:latin typeface="Arial" charset="0"/>
              </a:rPr>
              <a:t>MRI, CT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61236" y="1289767"/>
            <a:ext cx="8650288" cy="14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dirty="0" smtClean="0"/>
              <a:t>Medical Image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18506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sz="3600" dirty="0"/>
              <a:t>Application of Digital Image Processing</a:t>
            </a:r>
            <a:endParaRPr lang="en-US" altLang="en-US" sz="360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19</a:t>
            </a:r>
            <a:endParaRPr lang="en-US" altLang="en-US" dirty="0"/>
          </a:p>
        </p:txBody>
      </p:sp>
      <p:sp>
        <p:nvSpPr>
          <p:cNvPr id="16" name="AutoShape 6" descr="2_on_1_melee2"/>
          <p:cNvSpPr>
            <a:spLocks noChangeAspect="1" noChangeArrowheads="1"/>
          </p:cNvSpPr>
          <p:nvPr/>
        </p:nvSpPr>
        <p:spPr bwMode="auto">
          <a:xfrm>
            <a:off x="8353425" y="3675517"/>
            <a:ext cx="296862" cy="2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AutoShape 8" descr="2_on_1_melee2"/>
          <p:cNvSpPr>
            <a:spLocks noChangeAspect="1" noChangeArrowheads="1"/>
          </p:cNvSpPr>
          <p:nvPr/>
        </p:nvSpPr>
        <p:spPr bwMode="auto">
          <a:xfrm>
            <a:off x="8353425" y="3675517"/>
            <a:ext cx="296862" cy="2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8" name="Picture 9" descr="2_on_1_melee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/>
          <a:stretch/>
        </p:blipFill>
        <p:spPr bwMode="auto">
          <a:xfrm>
            <a:off x="5001944" y="1745388"/>
            <a:ext cx="4142056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5288670" y="5035140"/>
            <a:ext cx="396236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>
                <a:latin typeface="Arial" charset="0"/>
                <a:hlinkClick r:id="rId4"/>
              </a:rPr>
              <a:t>http://www.robocup.org/</a:t>
            </a:r>
            <a:endParaRPr lang="en-US" altLang="en-US" sz="2800" dirty="0">
              <a:latin typeface="Arial" charset="0"/>
            </a:endParaRPr>
          </a:p>
          <a:p>
            <a:endParaRPr lang="en-US" altLang="en-US" sz="2800" dirty="0">
              <a:latin typeface="Arial" charset="0"/>
            </a:endParaRPr>
          </a:p>
        </p:txBody>
      </p:sp>
      <p:pic>
        <p:nvPicPr>
          <p:cNvPr id="20" name="Picture 12" descr="Image:NASA Mars Rover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96" y="1907981"/>
            <a:ext cx="4029075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-152400" y="5201125"/>
            <a:ext cx="636406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>
                <a:latin typeface="Arial" charset="0"/>
              </a:rPr>
              <a:t>NASA’s Mars Spirit Rover</a:t>
            </a:r>
          </a:p>
          <a:p>
            <a:pPr algn="ctr"/>
            <a:r>
              <a:rPr lang="en-US" altLang="en-US" sz="2800" dirty="0">
                <a:latin typeface="Arial" charset="0"/>
                <a:hlinkClick r:id="rId7"/>
              </a:rPr>
              <a:t>http://en.wikipedia.org/wiki/Spirit_rover</a:t>
            </a:r>
            <a:endParaRPr lang="en-US" altLang="en-US" sz="2800" dirty="0">
              <a:latin typeface="Arial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205715" y="1279155"/>
            <a:ext cx="8650288" cy="14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dirty="0" smtClean="0"/>
              <a:t>Robotics 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202043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57200"/>
            <a:ext cx="7640637" cy="914400"/>
          </a:xfrm>
        </p:spPr>
        <p:txBody>
          <a:bodyPr/>
          <a:lstStyle/>
          <a:p>
            <a:r>
              <a:rPr lang="en-US" altLang="en-US" sz="3600" dirty="0" smtClean="0"/>
              <a:t>Basic steps in Digital Image Processing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81200" y="6373813"/>
            <a:ext cx="49530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4802"/>
            <a:ext cx="8128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4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9537" y="587351"/>
            <a:ext cx="7793038" cy="776288"/>
          </a:xfrm>
        </p:spPr>
        <p:txBody>
          <a:bodyPr/>
          <a:lstStyle/>
          <a:p>
            <a:pPr eaLnBrk="1" hangingPunct="1"/>
            <a:r>
              <a:rPr lang="vi-VN" altLang="en-US" sz="3600" dirty="0" smtClean="0"/>
              <a:t>CHAPTER </a:t>
            </a:r>
            <a:r>
              <a:rPr lang="en-US" altLang="en-US" sz="3600" dirty="0" smtClean="0"/>
              <a:t>1</a:t>
            </a:r>
            <a:r>
              <a:rPr lang="vi-VN" altLang="en-US" sz="3600" dirty="0" smtClean="0"/>
              <a:t>: </a:t>
            </a:r>
            <a:r>
              <a:rPr lang="en-US" altLang="en-US" sz="3600" dirty="0" smtClean="0"/>
              <a:t>Digital image processing introduction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 smtClean="0"/>
              <a:t>1.1 INTRODUCTION ABOUT DIGITAL IMAGE PROCESSING </a:t>
            </a:r>
          </a:p>
          <a:p>
            <a:pPr marL="0" indent="0">
              <a:buNone/>
            </a:pPr>
            <a:r>
              <a:rPr lang="en-US" altLang="en-US" sz="2800" dirty="0" smtClean="0">
                <a:solidFill>
                  <a:srgbClr val="FF0000"/>
                </a:solidFill>
              </a:rPr>
              <a:t>1.2 CAMERA AND HUMAN VISUAL SYSTEM</a:t>
            </a:r>
          </a:p>
          <a:p>
            <a:pPr marL="0" indent="0">
              <a:buNone/>
            </a:pPr>
            <a:r>
              <a:rPr lang="en-US" altLang="en-US" sz="2800" dirty="0" smtClean="0"/>
              <a:t>1.3 REPRESENT A DIGITAL IMAGE AND COLOR SPACE</a:t>
            </a:r>
            <a:endParaRPr lang="en-US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913242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AFFC60-1499-4CB9-B87F-15DBB26482CF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4632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57200"/>
            <a:ext cx="7640637" cy="914400"/>
          </a:xfrm>
        </p:spPr>
        <p:txBody>
          <a:bodyPr/>
          <a:lstStyle/>
          <a:p>
            <a:r>
              <a:rPr lang="en-US" altLang="en-US" sz="3600" dirty="0" smtClean="0"/>
              <a:t>Camera and Human Perception System 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8650288" cy="460851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Digital Image Sensor</a:t>
            </a:r>
            <a:endParaRPr lang="en-US" altLang="en-US" sz="1800" dirty="0"/>
          </a:p>
          <a:p>
            <a:pPr eaLnBrk="1" hangingPunct="1"/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6065"/>
          <a:stretch/>
        </p:blipFill>
        <p:spPr>
          <a:xfrm>
            <a:off x="896144" y="1752600"/>
            <a:ext cx="6934200" cy="47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363980"/>
            <a:ext cx="7640637" cy="100584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Camera and Human Perception System </a:t>
            </a:r>
            <a:endParaRPr lang="en-US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0" y="1148908"/>
            <a:ext cx="8650288" cy="4608513"/>
          </a:xfrm>
        </p:spPr>
        <p:txBody>
          <a:bodyPr/>
          <a:lstStyle/>
          <a:p>
            <a:pPr eaLnBrk="1" hangingPunct="1"/>
            <a:r>
              <a:rPr lang="en-US" altLang="en-US" dirty="0"/>
              <a:t>Digital Image Acquisition Process</a:t>
            </a:r>
            <a:endParaRPr lang="vi-VN" altLang="en-US" dirty="0" smtClean="0"/>
          </a:p>
          <a:p>
            <a:pPr lvl="1" eaLnBrk="1" hangingPunct="1"/>
            <a:r>
              <a:rPr lang="vi-VN" altLang="en-US" dirty="0" smtClean="0"/>
              <a:t>Capture real object to image </a:t>
            </a:r>
            <a:endParaRPr lang="en-US" dirty="0"/>
          </a:p>
          <a:p>
            <a:pPr marL="0" indent="0" eaLnBrk="1" hangingPunct="1">
              <a:buNone/>
            </a:pPr>
            <a:endParaRPr lang="en-US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-567"/>
          <a:stretch/>
        </p:blipFill>
        <p:spPr>
          <a:xfrm>
            <a:off x="1199147" y="2174801"/>
            <a:ext cx="6705600" cy="42799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553200" y="5638800"/>
            <a:ext cx="1752600" cy="7350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101" y="462725"/>
            <a:ext cx="7640637" cy="9144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Camera and Human Perception System 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81200" y="6373813"/>
            <a:ext cx="5257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09799"/>
            <a:ext cx="7086600" cy="4164013"/>
          </a:xfrm>
          <a:prstGeom prst="rect">
            <a:avLst/>
          </a:prstGeom>
        </p:spPr>
      </p:pic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0" y="1148908"/>
            <a:ext cx="8650288" cy="4608513"/>
          </a:xfrm>
        </p:spPr>
        <p:txBody>
          <a:bodyPr/>
          <a:lstStyle/>
          <a:p>
            <a:pPr eaLnBrk="1" hangingPunct="1"/>
            <a:r>
              <a:rPr lang="en-US" altLang="en-US" dirty="0"/>
              <a:t>Digital Image Acquisition Process</a:t>
            </a:r>
            <a:endParaRPr lang="vi-VN" sz="3200" dirty="0" smtClean="0"/>
          </a:p>
          <a:p>
            <a:pPr lvl="1" eaLnBrk="1" hangingPunct="1"/>
            <a:r>
              <a:rPr lang="vi-VN" sz="2800" dirty="0" smtClean="0"/>
              <a:t>Sampling and quantization </a:t>
            </a:r>
          </a:p>
          <a:p>
            <a:pPr eaLnBrk="1" hangingPunct="1"/>
            <a:endParaRPr lang="en-US" sz="3200" dirty="0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7126288" y="5757421"/>
            <a:ext cx="1524000" cy="6163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0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243" y="234441"/>
            <a:ext cx="7640637" cy="1165042"/>
          </a:xfrm>
        </p:spPr>
        <p:txBody>
          <a:bodyPr/>
          <a:lstStyle/>
          <a:p>
            <a:pPr eaLnBrk="1" hangingPunct="1"/>
            <a:r>
              <a:rPr lang="en-US" altLang="en-US" sz="3600"/>
              <a:t>Camera and Human Perception System 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373813"/>
            <a:ext cx="4876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78734"/>
            <a:ext cx="7315200" cy="4898266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0" y="1148908"/>
            <a:ext cx="8650288" cy="4608513"/>
          </a:xfrm>
        </p:spPr>
        <p:txBody>
          <a:bodyPr/>
          <a:lstStyle/>
          <a:p>
            <a:pPr eaLnBrk="1" hangingPunct="1"/>
            <a:r>
              <a:rPr lang="vi-VN" sz="3200" dirty="0" smtClean="0"/>
              <a:t>Results of sampling and quantization </a:t>
            </a:r>
            <a:endParaRPr lang="en-US" sz="3200" dirty="0" smtClean="0"/>
          </a:p>
        </p:txBody>
      </p:sp>
      <p:sp>
        <p:nvSpPr>
          <p:cNvPr id="10" name="Rectangle 9"/>
          <p:cNvSpPr/>
          <p:nvPr/>
        </p:nvSpPr>
        <p:spPr bwMode="auto">
          <a:xfrm>
            <a:off x="6470650" y="5840555"/>
            <a:ext cx="1524000" cy="6163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378" y="170102"/>
            <a:ext cx="7640637" cy="1219200"/>
          </a:xfrm>
        </p:spPr>
        <p:txBody>
          <a:bodyPr/>
          <a:lstStyle/>
          <a:p>
            <a:pPr eaLnBrk="1" hangingPunct="1"/>
            <a:r>
              <a:rPr lang="en-US" altLang="en-US" sz="3600"/>
              <a:t>Camera and Human Perception System 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81200" y="6373813"/>
            <a:ext cx="49530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0" y="1143000"/>
            <a:ext cx="8650288" cy="4608513"/>
          </a:xfrm>
        </p:spPr>
        <p:txBody>
          <a:bodyPr/>
          <a:lstStyle/>
          <a:p>
            <a:pPr eaLnBrk="1" hangingPunct="1"/>
            <a:r>
              <a:rPr lang="en-US" altLang="en-US" dirty="0"/>
              <a:t>Digital Image Acquisition Process</a:t>
            </a:r>
            <a:endParaRPr lang="vi-VN" sz="3200" dirty="0" smtClean="0"/>
          </a:p>
          <a:p>
            <a:pPr lvl="1" eaLnBrk="1" hangingPunct="1"/>
            <a:r>
              <a:rPr lang="vi-VN" sz="2800" dirty="0" smtClean="0"/>
              <a:t>represent an image in 3D and 2 D 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42" y="2163671"/>
            <a:ext cx="6739857" cy="43133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7126288" y="5757421"/>
            <a:ext cx="1524000" cy="6163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60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9537" y="587351"/>
            <a:ext cx="7793038" cy="776288"/>
          </a:xfrm>
        </p:spPr>
        <p:txBody>
          <a:bodyPr/>
          <a:lstStyle/>
          <a:p>
            <a:pPr eaLnBrk="1" hangingPunct="1"/>
            <a:r>
              <a:rPr lang="vi-VN" altLang="en-US" sz="3600" dirty="0" smtClean="0"/>
              <a:t>CHAPTER </a:t>
            </a:r>
            <a:r>
              <a:rPr lang="en-US" altLang="en-US" sz="3600" dirty="0" smtClean="0"/>
              <a:t>1</a:t>
            </a:r>
            <a:r>
              <a:rPr lang="vi-VN" altLang="en-US" sz="3600" dirty="0" smtClean="0"/>
              <a:t>: </a:t>
            </a:r>
            <a:r>
              <a:rPr lang="en-US" altLang="en-US" sz="3600" dirty="0" smtClean="0"/>
              <a:t>Digital image processing introduction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 smtClean="0">
                <a:solidFill>
                  <a:srgbClr val="FF0000"/>
                </a:solidFill>
              </a:rPr>
              <a:t>1.1 INTRODUCTION ABOUT DIGITAL IMAGE PROCESSING </a:t>
            </a:r>
          </a:p>
          <a:p>
            <a:pPr marL="0" indent="0">
              <a:buNone/>
            </a:pPr>
            <a:r>
              <a:rPr lang="en-US" altLang="en-US" sz="2800" dirty="0" smtClean="0"/>
              <a:t>1.2 CAMERA AND HUMAN VISUAL SYSTEM</a:t>
            </a:r>
          </a:p>
          <a:p>
            <a:pPr marL="0" indent="0">
              <a:buNone/>
            </a:pPr>
            <a:r>
              <a:rPr lang="en-US" altLang="en-US" sz="2800" dirty="0" smtClean="0"/>
              <a:t>1.3 REPRESENT A DIGITAL IMAGE AND COLOR SPACE</a:t>
            </a:r>
            <a:endParaRPr lang="en-US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913242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AFFC60-1499-4CB9-B87F-15DBB26482CF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57200"/>
            <a:ext cx="7640637" cy="9144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Camera and Human Perception System </a:t>
            </a:r>
            <a:endParaRPr lang="en-US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3272" y="6373813"/>
            <a:ext cx="4690928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0882"/>
          <a:stretch/>
        </p:blipFill>
        <p:spPr>
          <a:xfrm>
            <a:off x="228600" y="2209800"/>
            <a:ext cx="8830467" cy="4078626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1387813"/>
            <a:ext cx="8650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vi-VN" kern="0" dirty="0" smtClean="0"/>
              <a:t>Spatial resolution </a:t>
            </a:r>
            <a:endParaRPr lang="en-US" kern="0" dirty="0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7620000" y="5525984"/>
            <a:ext cx="1524000" cy="6163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476000"/>
            <a:ext cx="7640637" cy="9144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Camera and Human Perception System </a:t>
            </a:r>
            <a:endParaRPr lang="en-US" altLang="en-US" sz="36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-304800" y="1981200"/>
            <a:ext cx="9753600" cy="4608513"/>
          </a:xfrm>
        </p:spPr>
        <p:txBody>
          <a:bodyPr/>
          <a:lstStyle/>
          <a:p>
            <a:pPr lvl="1" eaLnBrk="1" hangingPunct="1"/>
            <a:r>
              <a:rPr lang="en-US" altLang="en-US" sz="2400" dirty="0" smtClean="0"/>
              <a:t>gray </a:t>
            </a:r>
            <a:r>
              <a:rPr lang="en-US" altLang="en-US" sz="2400" dirty="0"/>
              <a:t>scale images </a:t>
            </a:r>
            <a:r>
              <a:rPr lang="en-US" altLang="en-US" sz="2400" dirty="0" smtClean="0"/>
              <a:t>8 bits </a:t>
            </a:r>
            <a:r>
              <a:rPr lang="en-US" altLang="en-US" sz="2400" dirty="0"/>
              <a:t>per </a:t>
            </a:r>
            <a:r>
              <a:rPr lang="en-US" altLang="en-US" sz="2400" dirty="0" smtClean="0"/>
              <a:t>pixels, i.e</a:t>
            </a:r>
            <a:r>
              <a:rPr lang="en-US" altLang="en-US" sz="2400" dirty="0"/>
              <a:t>. 2 8 =</a:t>
            </a:r>
            <a:r>
              <a:rPr lang="en-US" altLang="en-US" sz="2400" dirty="0" smtClean="0"/>
              <a:t>256 intensity </a:t>
            </a:r>
            <a:r>
              <a:rPr lang="en-US" altLang="en-US" sz="2400" dirty="0"/>
              <a:t>levels.</a:t>
            </a:r>
            <a:endParaRPr lang="en-US" altLang="en-US" sz="2400" dirty="0" smtClean="0"/>
          </a:p>
          <a:p>
            <a:pPr lvl="1" eaLnBrk="1" hangingPunct="1"/>
            <a:r>
              <a:rPr lang="en-US" altLang="en-US" sz="2400" dirty="0" smtClean="0"/>
              <a:t>Color </a:t>
            </a:r>
            <a:r>
              <a:rPr lang="en-US" altLang="en-US" sz="2400" dirty="0"/>
              <a:t>images are usually stored with 3x8 bits per pixels, </a:t>
            </a:r>
            <a:endParaRPr lang="en-US" altLang="en-US" sz="2400" dirty="0" smtClean="0"/>
          </a:p>
          <a:p>
            <a:pPr lvl="1" eaLnBrk="1" hangingPunct="1"/>
            <a:r>
              <a:rPr lang="en-US" altLang="en-US" sz="2400" dirty="0" smtClean="0"/>
              <a:t>2^8 </a:t>
            </a:r>
            <a:r>
              <a:rPr lang="en-US" altLang="en-US" sz="2400" dirty="0"/>
              <a:t>red intensity levels, </a:t>
            </a:r>
            <a:r>
              <a:rPr lang="en-US" altLang="en-US" sz="2400" dirty="0" smtClean="0"/>
              <a:t>2^8 </a:t>
            </a:r>
            <a:r>
              <a:rPr lang="en-US" altLang="en-US" sz="2400" dirty="0"/>
              <a:t>green intensity levels and </a:t>
            </a:r>
            <a:r>
              <a:rPr lang="en-US" altLang="en-US" sz="2400" dirty="0" smtClean="0"/>
              <a:t>2^8 </a:t>
            </a:r>
            <a:r>
              <a:rPr lang="en-US" altLang="en-US" sz="2400" dirty="0"/>
              <a:t>blue intensity </a:t>
            </a:r>
            <a:r>
              <a:rPr lang="en-US" altLang="en-US" sz="2400" dirty="0" smtClean="0"/>
              <a:t>levels.</a:t>
            </a:r>
            <a:endParaRPr lang="en-US" altLang="en-US" sz="24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1335087"/>
            <a:ext cx="8650288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vi-VN" kern="0" dirty="0" smtClean="0"/>
              <a:t>Intensity resolution 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96889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57200"/>
            <a:ext cx="7640637" cy="914400"/>
          </a:xfrm>
        </p:spPr>
        <p:txBody>
          <a:bodyPr/>
          <a:lstStyle/>
          <a:p>
            <a:r>
              <a:rPr lang="en-US" altLang="en-US" sz="3600" dirty="0" smtClean="0"/>
              <a:t>Camera and Human Perception System 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373813"/>
            <a:ext cx="4876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0" y="1190500"/>
            <a:ext cx="8650288" cy="460851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Intensity Resolution </a:t>
            </a:r>
            <a:endParaRPr lang="en-US" altLang="en-US" sz="1800" dirty="0"/>
          </a:p>
          <a:p>
            <a:pPr lvl="1" eaLnBrk="1" hangingPunct="1"/>
            <a:r>
              <a:rPr lang="en-US" sz="2800" dirty="0" smtClean="0"/>
              <a:t>Present by power of 2. ex) 2^8= 256 values form 0-255</a:t>
            </a:r>
          </a:p>
          <a:p>
            <a:pPr lvl="1" eaLnBrk="1" hangingPunct="1"/>
            <a:r>
              <a:rPr lang="en-US" dirty="0" smtClean="0"/>
              <a:t>More bits more detail 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32" y="3185803"/>
            <a:ext cx="4624268" cy="32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9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altLang="en-US" sz="3600" dirty="0"/>
              <a:t>Camera and Human Perception System 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2536" y="6400800"/>
            <a:ext cx="4708525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93720"/>
            <a:ext cx="3886200" cy="187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01795"/>
            <a:ext cx="7735888" cy="3075205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0" y="1143000"/>
            <a:ext cx="8650288" cy="4608513"/>
          </a:xfrm>
        </p:spPr>
        <p:txBody>
          <a:bodyPr/>
          <a:lstStyle/>
          <a:p>
            <a:pPr eaLnBrk="1" hangingPunct="1"/>
            <a:r>
              <a:rPr lang="en-US" dirty="0"/>
              <a:t>Gray scale image compared to true color image</a:t>
            </a:r>
            <a:endParaRPr lang="en-US" sz="2800" dirty="0" smtClean="0"/>
          </a:p>
        </p:txBody>
      </p:sp>
      <p:sp>
        <p:nvSpPr>
          <p:cNvPr id="10" name="Rectangle 9"/>
          <p:cNvSpPr/>
          <p:nvPr/>
        </p:nvSpPr>
        <p:spPr bwMode="auto">
          <a:xfrm>
            <a:off x="5339723" y="2040401"/>
            <a:ext cx="1524000" cy="6163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1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74025"/>
            <a:ext cx="7640637" cy="914400"/>
          </a:xfrm>
        </p:spPr>
        <p:txBody>
          <a:bodyPr/>
          <a:lstStyle/>
          <a:p>
            <a:r>
              <a:rPr lang="en-US" altLang="en-US" sz="3600" dirty="0"/>
              <a:t>Camera and Human Perception System 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81200" y="6373813"/>
            <a:ext cx="49530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059067" cy="2853868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0" y="1258887"/>
            <a:ext cx="9144000" cy="4608513"/>
          </a:xfrm>
        </p:spPr>
        <p:txBody>
          <a:bodyPr/>
          <a:lstStyle/>
          <a:p>
            <a:pPr eaLnBrk="1" hangingPunct="1"/>
            <a:r>
              <a:rPr lang="en-US" altLang="en-US" dirty="0"/>
              <a:t>The electromagnetic spectrum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Wavelength of difference source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1111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57200"/>
            <a:ext cx="7640637" cy="914400"/>
          </a:xfrm>
        </p:spPr>
        <p:txBody>
          <a:bodyPr/>
          <a:lstStyle/>
          <a:p>
            <a:r>
              <a:rPr lang="en-US" altLang="en-US" sz="3600" dirty="0"/>
              <a:t>Camera and Human Perception System 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373813"/>
            <a:ext cx="4876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76" y="2281427"/>
            <a:ext cx="5102724" cy="4195573"/>
          </a:xfrm>
          <a:prstGeom prst="rect">
            <a:avLst/>
          </a:prstGeom>
        </p:spPr>
      </p:pic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0" y="1258887"/>
            <a:ext cx="9144000" cy="4608513"/>
          </a:xfrm>
        </p:spPr>
        <p:txBody>
          <a:bodyPr/>
          <a:lstStyle/>
          <a:p>
            <a:pPr eaLnBrk="1" hangingPunct="1"/>
            <a:r>
              <a:rPr lang="en-US" altLang="en-US" dirty="0"/>
              <a:t>The electromagnetic spectrum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Examples </a:t>
            </a:r>
            <a:r>
              <a:rPr lang="en-US" altLang="en-US" dirty="0"/>
              <a:t>of different images </a:t>
            </a:r>
            <a:r>
              <a:rPr lang="en-US" altLang="en-US" dirty="0" smtClean="0"/>
              <a:t>from different </a:t>
            </a:r>
            <a:r>
              <a:rPr lang="en-US" altLang="en-US" dirty="0"/>
              <a:t>sources</a:t>
            </a:r>
            <a:endParaRPr lang="en-US" sz="2800" dirty="0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3200400" y="3505200"/>
            <a:ext cx="6858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57200"/>
            <a:ext cx="7640637" cy="914400"/>
          </a:xfrm>
        </p:spPr>
        <p:txBody>
          <a:bodyPr/>
          <a:lstStyle/>
          <a:p>
            <a:r>
              <a:rPr lang="en-US" altLang="en-US" sz="3600" dirty="0"/>
              <a:t>Camera and Human Perception System 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73813"/>
            <a:ext cx="51816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45459"/>
            <a:ext cx="6362700" cy="3775148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0" y="1258887"/>
            <a:ext cx="9144000" cy="4608513"/>
          </a:xfrm>
        </p:spPr>
        <p:txBody>
          <a:bodyPr/>
          <a:lstStyle/>
          <a:p>
            <a:pPr eaLnBrk="1" hangingPunct="1"/>
            <a:r>
              <a:rPr lang="en-US" altLang="en-US" dirty="0"/>
              <a:t>The electromagnetic spectrum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Examples </a:t>
            </a:r>
            <a:r>
              <a:rPr lang="en-US" altLang="en-US" dirty="0"/>
              <a:t>of different images </a:t>
            </a:r>
            <a:r>
              <a:rPr lang="en-US" altLang="en-US" dirty="0" smtClean="0"/>
              <a:t>from different </a:t>
            </a:r>
            <a:r>
              <a:rPr lang="en-US" altLang="en-US" dirty="0"/>
              <a:t>sources</a:t>
            </a:r>
            <a:endParaRPr lang="en-US" sz="2800" dirty="0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152400" y="236220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72200" y="2345459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7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57200"/>
            <a:ext cx="7640637" cy="914400"/>
          </a:xfrm>
        </p:spPr>
        <p:txBody>
          <a:bodyPr/>
          <a:lstStyle/>
          <a:p>
            <a:r>
              <a:rPr lang="en-US" altLang="en-US" sz="3600" dirty="0"/>
              <a:t>Camera and Human Perception System 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0" y="1258887"/>
            <a:ext cx="9144000" cy="4608513"/>
          </a:xfrm>
        </p:spPr>
        <p:txBody>
          <a:bodyPr/>
          <a:lstStyle/>
          <a:p>
            <a:pPr eaLnBrk="1" hangingPunct="1"/>
            <a:r>
              <a:rPr lang="en-US" altLang="en-US" dirty="0"/>
              <a:t>Examples of different </a:t>
            </a:r>
            <a:r>
              <a:rPr lang="en-US" altLang="en-US"/>
              <a:t>images </a:t>
            </a:r>
            <a:r>
              <a:rPr lang="en-US" altLang="en-US" smtClean="0"/>
              <a:t>from different </a:t>
            </a:r>
            <a:r>
              <a:rPr lang="en-US" altLang="en-US"/>
              <a:t>sources</a:t>
            </a: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25184"/>
            <a:ext cx="5943600" cy="41878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331325" y="306943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70650" y="4500499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82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57200"/>
            <a:ext cx="7640637" cy="914400"/>
          </a:xfrm>
        </p:spPr>
        <p:txBody>
          <a:bodyPr/>
          <a:lstStyle/>
          <a:p>
            <a:r>
              <a:rPr lang="en-US" altLang="en-US" sz="3600"/>
              <a:t>Camera and Human Perception System 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0" y="1801916"/>
            <a:ext cx="9144000" cy="4608513"/>
          </a:xfrm>
        </p:spPr>
        <p:txBody>
          <a:bodyPr/>
          <a:lstStyle/>
          <a:p>
            <a:pPr eaLnBrk="1" hangingPunct="1"/>
            <a:r>
              <a:rPr lang="en-US" altLang="en-US" dirty="0"/>
              <a:t>Human Visual system </a:t>
            </a:r>
          </a:p>
          <a:p>
            <a:pPr lvl="1" eaLnBrk="1" hangingPunct="1"/>
            <a:r>
              <a:rPr lang="en-US" altLang="en-US" dirty="0" smtClean="0"/>
              <a:t>The </a:t>
            </a:r>
            <a:r>
              <a:rPr lang="en-US" altLang="en-US" dirty="0"/>
              <a:t>human eye contains 3 types of sensors named cones, sensible to blue, </a:t>
            </a:r>
            <a:r>
              <a:rPr lang="en-US" altLang="en-US" dirty="0" smtClean="0"/>
              <a:t>green and red light, respectively.</a:t>
            </a:r>
          </a:p>
          <a:p>
            <a:pPr lvl="1" eaLnBrk="1" hangingPunct="1"/>
            <a:r>
              <a:rPr lang="en-US" altLang="en-US" dirty="0"/>
              <a:t>The human </a:t>
            </a:r>
            <a:r>
              <a:rPr lang="en-US" altLang="en-US" dirty="0" smtClean="0"/>
              <a:t>eye regards </a:t>
            </a:r>
            <a:r>
              <a:rPr lang="en-US" altLang="en-US" dirty="0"/>
              <a:t>a color as a combination of 3 primary </a:t>
            </a:r>
            <a:r>
              <a:rPr lang="en-US" altLang="en-US" dirty="0" smtClean="0"/>
              <a:t>colors blue (B</a:t>
            </a:r>
            <a:r>
              <a:rPr lang="en-US" altLang="en-US" dirty="0"/>
              <a:t>), green (G) and red (R</a:t>
            </a:r>
            <a:r>
              <a:rPr lang="en-US" altLang="en-US" dirty="0" smtClean="0"/>
              <a:t>).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293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65515"/>
            <a:ext cx="7640637" cy="914400"/>
          </a:xfrm>
        </p:spPr>
        <p:txBody>
          <a:bodyPr/>
          <a:lstStyle/>
          <a:p>
            <a:r>
              <a:rPr lang="en-US" altLang="en-US" sz="3600"/>
              <a:t>Camera and Human Perception System 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0" y="1258887"/>
            <a:ext cx="9144000" cy="4608513"/>
          </a:xfrm>
        </p:spPr>
        <p:txBody>
          <a:bodyPr/>
          <a:lstStyle/>
          <a:p>
            <a:pPr eaLnBrk="1" hangingPunct="1"/>
            <a:r>
              <a:rPr lang="en-US" altLang="en-US" dirty="0"/>
              <a:t>Human Visual system </a:t>
            </a:r>
          </a:p>
          <a:p>
            <a:pPr lvl="1" eaLnBrk="1" hangingPunct="1"/>
            <a:r>
              <a:rPr lang="en-US" altLang="en-US" dirty="0" smtClean="0"/>
              <a:t>Basically</a:t>
            </a:r>
            <a:r>
              <a:rPr lang="en-US" altLang="en-US" dirty="0"/>
              <a:t>, the eye works </a:t>
            </a:r>
            <a:r>
              <a:rPr lang="en-US" altLang="en-US" dirty="0" smtClean="0"/>
              <a:t>much </a:t>
            </a:r>
            <a:r>
              <a:rPr lang="en-US" altLang="en-US" dirty="0"/>
              <a:t>l</a:t>
            </a:r>
            <a:r>
              <a:rPr lang="en-US" altLang="en-US" dirty="0" smtClean="0"/>
              <a:t>ike </a:t>
            </a:r>
            <a:r>
              <a:rPr lang="en-US" altLang="en-US" dirty="0"/>
              <a:t>a camera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16390"/>
            <a:ext cx="7239000" cy="43283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969961" y="5986941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7509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Introduction </a:t>
            </a:r>
            <a:r>
              <a:rPr lang="en-US" altLang="en-US" sz="3600" dirty="0"/>
              <a:t>about Digital Image Processing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 continuous </a:t>
            </a:r>
            <a:r>
              <a:rPr lang="en-US" dirty="0" smtClean="0"/>
              <a:t>image is 2D function</a:t>
            </a:r>
          </a:p>
          <a:p>
            <a:pPr eaLnBrk="1" hangingPunct="1"/>
            <a:r>
              <a:rPr lang="en-US" dirty="0" smtClean="0"/>
              <a:t>1D: </a:t>
            </a:r>
            <a:r>
              <a:rPr lang="en-US" i="1" dirty="0"/>
              <a:t>f(t)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function </a:t>
            </a:r>
            <a:r>
              <a:rPr lang="en-US" dirty="0"/>
              <a:t>f </a:t>
            </a:r>
            <a:r>
              <a:rPr lang="en-US" dirty="0" smtClean="0"/>
              <a:t>that depends on time </a:t>
            </a:r>
            <a:r>
              <a:rPr lang="en-US" i="1" dirty="0" smtClean="0"/>
              <a:t>t</a:t>
            </a:r>
            <a:r>
              <a:rPr lang="en-US" dirty="0" smtClean="0"/>
              <a:t>.</a:t>
            </a:r>
          </a:p>
          <a:p>
            <a:pPr eaLnBrk="1" hangingPunct="1"/>
            <a:r>
              <a:rPr lang="en-US" dirty="0"/>
              <a:t>2D: </a:t>
            </a:r>
            <a:r>
              <a:rPr lang="en-US" i="1" dirty="0"/>
              <a:t>f(</a:t>
            </a:r>
            <a:r>
              <a:rPr lang="en-US" i="1" dirty="0" err="1"/>
              <a:t>x,y</a:t>
            </a:r>
            <a:r>
              <a:rPr lang="en-US" i="1" dirty="0"/>
              <a:t>)</a:t>
            </a:r>
            <a:r>
              <a:rPr lang="en-US" dirty="0"/>
              <a:t> is a function f that depends on the spatial (room) coordinates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.</a:t>
            </a:r>
            <a:endParaRPr lang="en-US" sz="3200" dirty="0" smtClean="0"/>
          </a:p>
          <a:p>
            <a:pPr eaLnBrk="1" hangingPunct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8638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9537" y="587351"/>
            <a:ext cx="7793038" cy="776288"/>
          </a:xfrm>
        </p:spPr>
        <p:txBody>
          <a:bodyPr/>
          <a:lstStyle/>
          <a:p>
            <a:pPr eaLnBrk="1" hangingPunct="1"/>
            <a:r>
              <a:rPr lang="vi-VN" altLang="en-US" sz="3400" dirty="0" smtClean="0"/>
              <a:t>CHAPTER </a:t>
            </a:r>
            <a:r>
              <a:rPr lang="en-US" altLang="en-US" sz="3400" dirty="0" smtClean="0"/>
              <a:t>1</a:t>
            </a:r>
            <a:r>
              <a:rPr lang="vi-VN" altLang="en-US" sz="3400" dirty="0" smtClean="0"/>
              <a:t>: </a:t>
            </a:r>
            <a:r>
              <a:rPr lang="en-US" altLang="en-US" sz="3400" dirty="0" smtClean="0"/>
              <a:t>Digital image processing introduction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 smtClean="0"/>
              <a:t>1.1 INTRODUCTION ABOUT DIGITAL IMAGE PROCESSING </a:t>
            </a:r>
          </a:p>
          <a:p>
            <a:pPr marL="0" indent="0">
              <a:buNone/>
            </a:pPr>
            <a:r>
              <a:rPr lang="en-US" altLang="en-US" sz="2800" dirty="0" smtClean="0"/>
              <a:t>1.2 CAMERA AND HUMAN VISUAL SYSTEM</a:t>
            </a:r>
          </a:p>
          <a:p>
            <a:pPr marL="0" indent="0">
              <a:buNone/>
            </a:pPr>
            <a:r>
              <a:rPr lang="en-US" altLang="en-US" sz="2800" dirty="0" smtClean="0">
                <a:solidFill>
                  <a:srgbClr val="FF0000"/>
                </a:solidFill>
              </a:rPr>
              <a:t>1.3 REPRESENT A DIGITAL IMAGE AND COLOR SPACE</a:t>
            </a:r>
            <a:endParaRPr lang="en-US" altLang="en-US" dirty="0" smtClean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6758" y="6398644"/>
            <a:ext cx="4913242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AFFC60-1499-4CB9-B87F-15DBB26482CF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84401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29890"/>
            <a:ext cx="7640637" cy="914400"/>
          </a:xfrm>
        </p:spPr>
        <p:txBody>
          <a:bodyPr/>
          <a:lstStyle/>
          <a:p>
            <a:r>
              <a:rPr lang="en-US" altLang="en-US" sz="3400" dirty="0" smtClean="0"/>
              <a:t>The Methods  to represent Digital color image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1157" y="6373813"/>
            <a:ext cx="4876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0" y="1258887"/>
            <a:ext cx="9144000" cy="293064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</a:t>
            </a:r>
            <a:r>
              <a:rPr lang="en-US" altLang="en-US" dirty="0" smtClean="0"/>
              <a:t>colors </a:t>
            </a:r>
            <a:r>
              <a:rPr lang="en-US" altLang="en-US" dirty="0"/>
              <a:t>perceive in an object are determined by the nature of the light reflected from the </a:t>
            </a:r>
            <a:r>
              <a:rPr lang="en-US" altLang="en-US" dirty="0" smtClean="0"/>
              <a:t>object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 err="1">
                <a:ea typeface="ＭＳ Ｐゴシック" charset="-128"/>
              </a:rPr>
              <a:t>E.g</a:t>
            </a:r>
            <a:r>
              <a:rPr lang="en-US" altLang="en-US" b="1" dirty="0">
                <a:ea typeface="ＭＳ Ｐゴシック" charset="-128"/>
              </a:rPr>
              <a:t>: green  objects of 500 – 570 nm while absorbing most of the energy at other </a:t>
            </a:r>
            <a:r>
              <a:rPr lang="en-US" altLang="en-US" dirty="0">
                <a:ea typeface="ＭＳ Ｐゴシック" charset="-128"/>
              </a:rPr>
              <a:t>wavelengths</a:t>
            </a:r>
          </a:p>
          <a:p>
            <a:endParaRPr lang="en-US" altLang="en-US" dirty="0"/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4749387" y="4097337"/>
            <a:ext cx="1012825" cy="2303463"/>
          </a:xfrm>
          <a:prstGeom prst="can">
            <a:avLst>
              <a:gd name="adj" fmla="val 56857"/>
            </a:avLst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IE" altLang="en-US" sz="1800"/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 rot="1190185">
            <a:off x="2909475" y="4370387"/>
            <a:ext cx="1876425" cy="701675"/>
          </a:xfrm>
          <a:prstGeom prst="rightArrow">
            <a:avLst>
              <a:gd name="adj1" fmla="val 50000"/>
              <a:gd name="adj2" fmla="val 6685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IE" altLang="en-US" sz="1200" dirty="0"/>
              <a:t>White Light</a:t>
            </a:r>
            <a:endParaRPr lang="en-US" altLang="en-US" sz="1200" dirty="0"/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4292187" y="4576762"/>
            <a:ext cx="1239838" cy="1239838"/>
          </a:xfrm>
          <a:prstGeom prst="irregularSeal1">
            <a:avLst/>
          </a:prstGeom>
          <a:gradFill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IE" altLang="en-US" sz="1200" dirty="0" err="1" smtClean="0"/>
              <a:t>colors</a:t>
            </a:r>
            <a:r>
              <a:rPr lang="en-IE" altLang="en-US" sz="1200" dirty="0" smtClean="0"/>
              <a:t> </a:t>
            </a:r>
            <a:r>
              <a:rPr lang="en-IE" altLang="en-US" sz="1200" dirty="0"/>
              <a:t>Absorbed</a:t>
            </a:r>
            <a:endParaRPr lang="en-US" altLang="en-US" sz="1200" dirty="0"/>
          </a:p>
        </p:txBody>
      </p:sp>
      <p:sp>
        <p:nvSpPr>
          <p:cNvPr id="28" name="AutoShape 9"/>
          <p:cNvSpPr>
            <a:spLocks noChangeArrowheads="1"/>
          </p:cNvSpPr>
          <p:nvPr/>
        </p:nvSpPr>
        <p:spPr bwMode="auto">
          <a:xfrm rot="20833554">
            <a:off x="2898362" y="5345112"/>
            <a:ext cx="1811338" cy="701675"/>
          </a:xfrm>
          <a:prstGeom prst="leftArrow">
            <a:avLst>
              <a:gd name="adj1" fmla="val 50000"/>
              <a:gd name="adj2" fmla="val 64536"/>
            </a:avLst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IE" altLang="en-US" sz="1200"/>
              <a:t>Green Light</a:t>
            </a:r>
            <a:endParaRPr lang="en-US" altLang="en-US" sz="1200"/>
          </a:p>
        </p:txBody>
      </p:sp>
      <p:sp>
        <p:nvSpPr>
          <p:cNvPr id="29" name="AutoShape 11"/>
          <p:cNvSpPr>
            <a:spLocks noChangeArrowheads="1"/>
          </p:cNvSpPr>
          <p:nvPr/>
        </p:nvSpPr>
        <p:spPr bwMode="auto">
          <a:xfrm rot="21335196">
            <a:off x="2353850" y="3827462"/>
            <a:ext cx="800100" cy="946150"/>
          </a:xfrm>
          <a:prstGeom prst="irregularSeal2">
            <a:avLst/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IE" altLang="en-US" sz="1800"/>
          </a:p>
        </p:txBody>
      </p:sp>
      <p:sp>
        <p:nvSpPr>
          <p:cNvPr id="30" name="Litebulb"/>
          <p:cNvSpPr>
            <a:spLocks noEditPoints="1" noChangeArrowheads="1"/>
          </p:cNvSpPr>
          <p:nvPr/>
        </p:nvSpPr>
        <p:spPr bwMode="auto">
          <a:xfrm rot="6497275">
            <a:off x="2201449" y="3836988"/>
            <a:ext cx="506413" cy="7604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</a:gra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IE" altLang="en-US" sz="1800"/>
          </a:p>
        </p:txBody>
      </p:sp>
      <p:sp>
        <p:nvSpPr>
          <p:cNvPr id="31" name="Oval 16"/>
          <p:cNvSpPr>
            <a:spLocks noChangeArrowheads="1"/>
          </p:cNvSpPr>
          <p:nvPr/>
        </p:nvSpPr>
        <p:spPr bwMode="auto">
          <a:xfrm>
            <a:off x="2136362" y="5616575"/>
            <a:ext cx="725488" cy="7254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IE" altLang="en-US" sz="1800"/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 bwMode="auto">
          <a:xfrm rot="19426095" flipH="1">
            <a:off x="1903000" y="5489575"/>
            <a:ext cx="1131887" cy="3635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IE" altLang="en-US" sz="1800"/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V="1">
            <a:off x="2296700" y="5657850"/>
            <a:ext cx="5080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>
            <a:off x="2293525" y="6064250"/>
            <a:ext cx="582612" cy="10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5" name="Oval 19"/>
          <p:cNvSpPr>
            <a:spLocks noChangeArrowheads="1"/>
          </p:cNvSpPr>
          <p:nvPr/>
        </p:nvSpPr>
        <p:spPr bwMode="auto">
          <a:xfrm>
            <a:off x="2760250" y="5818187"/>
            <a:ext cx="115887" cy="203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IE" altLang="en-US" sz="1800"/>
          </a:p>
        </p:txBody>
      </p:sp>
    </p:spTree>
    <p:extLst>
      <p:ext uri="{BB962C8B-B14F-4D97-AF65-F5344CB8AC3E}">
        <p14:creationId xmlns:p14="http://schemas.microsoft.com/office/powerpoint/2010/main" val="47254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29890"/>
            <a:ext cx="7640637" cy="914400"/>
          </a:xfrm>
        </p:spPr>
        <p:txBody>
          <a:bodyPr/>
          <a:lstStyle/>
          <a:p>
            <a:r>
              <a:rPr lang="en-US" altLang="en-US" sz="3400" dirty="0" smtClean="0"/>
              <a:t>The Methods  to represent Digital color image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373813"/>
            <a:ext cx="4876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438944" y="1676400"/>
            <a:ext cx="704691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kern="0" dirty="0" smtClean="0"/>
              <a:t>Wavelength of the light</a:t>
            </a:r>
            <a:endParaRPr lang="en-US" altLang="zh-TW" kern="0" dirty="0"/>
          </a:p>
        </p:txBody>
      </p:sp>
      <p:pic>
        <p:nvPicPr>
          <p:cNvPr id="24" name="Picture 4" descr="可見光波長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12737" r="-1328" b="1294"/>
          <a:stretch>
            <a:fillRect/>
          </a:stretch>
        </p:blipFill>
        <p:spPr>
          <a:xfrm>
            <a:off x="1234539" y="2389510"/>
            <a:ext cx="6400800" cy="3733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2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29890"/>
            <a:ext cx="7640637" cy="914400"/>
          </a:xfrm>
        </p:spPr>
        <p:txBody>
          <a:bodyPr/>
          <a:lstStyle/>
          <a:p>
            <a:r>
              <a:rPr lang="en-US" altLang="en-US" sz="3400" dirty="0" smtClean="0"/>
              <a:t>The Methods  to represent Digital color image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73813"/>
            <a:ext cx="4876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333500"/>
            <a:ext cx="9144000" cy="5524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charset="-128"/>
              </a:rPr>
              <a:t>3 basic qualities </a:t>
            </a:r>
            <a:r>
              <a:rPr lang="en-US" altLang="en-US" dirty="0" smtClean="0">
                <a:ea typeface="ＭＳ Ｐゴシック" charset="-128"/>
              </a:rPr>
              <a:t>of </a:t>
            </a:r>
            <a:r>
              <a:rPr lang="en-US" altLang="en-US" dirty="0">
                <a:ea typeface="ＭＳ Ｐゴシック" charset="-128"/>
              </a:rPr>
              <a:t>a chromatic light source: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charset="-128"/>
              </a:rPr>
              <a:t>Radiance:</a:t>
            </a:r>
            <a:r>
              <a:rPr lang="en-US" altLang="en-US" dirty="0">
                <a:ea typeface="ＭＳ Ｐゴシック" charset="-128"/>
              </a:rPr>
              <a:t> the total amount of energy that flows from the light source (measured in watts)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charset="-128"/>
              </a:rPr>
              <a:t>Luminance:</a:t>
            </a:r>
            <a:r>
              <a:rPr lang="en-US" altLang="en-US" dirty="0">
                <a:ea typeface="ＭＳ Ｐゴシック" charset="-128"/>
              </a:rPr>
              <a:t> the amount of energy an observer </a:t>
            </a:r>
            <a:r>
              <a:rPr lang="en-US" altLang="en-US" i="1" dirty="0">
                <a:ea typeface="ＭＳ Ｐゴシック" charset="-128"/>
              </a:rPr>
              <a:t>perceives </a:t>
            </a:r>
            <a:r>
              <a:rPr lang="en-US" altLang="en-US" dirty="0">
                <a:ea typeface="ＭＳ Ｐゴシック" charset="-128"/>
              </a:rPr>
              <a:t>from the light source (measured in lumens)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 smtClean="0">
                <a:ea typeface="ＭＳ Ｐゴシック" charset="-128"/>
              </a:rPr>
              <a:t>Brightness</a:t>
            </a:r>
            <a:r>
              <a:rPr lang="en-US" altLang="en-US" b="1" dirty="0">
                <a:ea typeface="ＭＳ Ｐゴシック" charset="-128"/>
              </a:rPr>
              <a:t>:</a:t>
            </a:r>
            <a:r>
              <a:rPr lang="en-US" altLang="en-US" dirty="0">
                <a:ea typeface="ＭＳ Ｐゴシック" charset="-128"/>
              </a:rPr>
              <a:t> a subjective (practically unmeasurable) notion that embodies the intensity of </a:t>
            </a:r>
            <a:r>
              <a:rPr lang="en-US" altLang="en-US" dirty="0" smtClean="0">
                <a:ea typeface="ＭＳ Ｐゴシック" charset="-128"/>
              </a:rPr>
              <a:t>light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333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4732-D5A3-6141-BB58-234073993CC7}" type="slidenum">
              <a:rPr lang="zh-TW" altLang="en-US"/>
              <a:pPr/>
              <a:t>44</a:t>
            </a:fld>
            <a:endParaRPr lang="en-US" altLang="zh-TW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altLang="en-US" sz="3600" dirty="0"/>
              <a:t>The Methods  to represent Digital color image</a:t>
            </a:r>
            <a:endParaRPr lang="en-US" altLang="zh-TW" sz="3600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CIE 1931 XYZ system</a:t>
            </a:r>
          </a:p>
          <a:p>
            <a:pPr lvl="1"/>
            <a:r>
              <a:rPr lang="en-US" altLang="zh-TW" dirty="0"/>
              <a:t>One of the color spaces</a:t>
            </a:r>
          </a:p>
          <a:p>
            <a:pPr lvl="1"/>
            <a:r>
              <a:rPr lang="en-US" altLang="zh-TW" dirty="0"/>
              <a:t>The first mathematical defined color space </a:t>
            </a:r>
          </a:p>
          <a:p>
            <a:pPr lvl="1"/>
            <a:r>
              <a:rPr lang="en-US" altLang="zh-TW" dirty="0"/>
              <a:t>Three parameter: </a:t>
            </a:r>
          </a:p>
          <a:p>
            <a:pPr lvl="1"/>
            <a:r>
              <a:rPr lang="en-US" altLang="zh-TW" dirty="0"/>
              <a:t>X, Y, Z</a:t>
            </a:r>
          </a:p>
          <a:p>
            <a:pPr lvl="1"/>
            <a:r>
              <a:rPr lang="en-US" altLang="zh-TW" dirty="0"/>
              <a:t>or Y (brightness), x, y (</a:t>
            </a:r>
            <a:r>
              <a:rPr lang="en-US" altLang="zh-TW" dirty="0" err="1"/>
              <a:t>chroma</a:t>
            </a:r>
            <a:r>
              <a:rPr lang="en-US" altLang="zh-TW" dirty="0"/>
              <a:t>)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373813"/>
            <a:ext cx="5105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788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57200"/>
            <a:ext cx="7640637" cy="914400"/>
          </a:xfrm>
        </p:spPr>
        <p:txBody>
          <a:bodyPr/>
          <a:lstStyle/>
          <a:p>
            <a:r>
              <a:rPr lang="en-US" altLang="en-US" sz="3600" dirty="0" smtClean="0"/>
              <a:t>The Methods  to represent Digital color image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373813"/>
            <a:ext cx="4876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416557" y="1563687"/>
            <a:ext cx="424815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 smtClean="0"/>
              <a:t>CIE</a:t>
            </a:r>
          </a:p>
          <a:p>
            <a:pPr lvl="1"/>
            <a:r>
              <a:rPr lang="en-US" altLang="zh-TW" dirty="0" smtClean="0">
                <a:cs typeface="Arial" panose="020B0604020202020204" pitchFamily="34" charset="0"/>
              </a:rPr>
              <a:t>Chromaticity </a:t>
            </a:r>
            <a:r>
              <a:rPr lang="en-US" altLang="zh-TW" dirty="0">
                <a:cs typeface="Arial" panose="020B0604020202020204" pitchFamily="34" charset="0"/>
              </a:rPr>
              <a:t>Diagram</a:t>
            </a:r>
            <a:r>
              <a:rPr lang="en-US" altLang="zh-TW" sz="2400" dirty="0"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altLang="zh-TW" dirty="0">
                <a:cs typeface="Arial" panose="020B0604020202020204" pitchFamily="34" charset="0"/>
              </a:rPr>
              <a:t>Spectral Locus</a:t>
            </a:r>
            <a:endParaRPr lang="en-US" altLang="zh-TW" sz="2400" dirty="0">
              <a:cs typeface="Arial" panose="020B0604020202020204" pitchFamily="34" charset="0"/>
            </a:endParaRPr>
          </a:p>
          <a:p>
            <a:pPr lvl="1"/>
            <a:r>
              <a:rPr lang="en-US" altLang="zh-TW" dirty="0">
                <a:cs typeface="Arial" panose="020B0604020202020204" pitchFamily="34" charset="0"/>
              </a:rPr>
              <a:t>Parameter x, y</a:t>
            </a:r>
          </a:p>
        </p:txBody>
      </p:sp>
      <p:pic>
        <p:nvPicPr>
          <p:cNvPr id="9" name="Picture 8" descr="CIE%20diagram2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1" t="6168" r="18268" b="7230"/>
          <a:stretch>
            <a:fillRect/>
          </a:stretch>
        </p:blipFill>
        <p:spPr bwMode="auto">
          <a:xfrm>
            <a:off x="4759957" y="1868486"/>
            <a:ext cx="3967485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1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57200"/>
            <a:ext cx="7640637" cy="914400"/>
          </a:xfrm>
        </p:spPr>
        <p:txBody>
          <a:bodyPr/>
          <a:lstStyle/>
          <a:p>
            <a:r>
              <a:rPr lang="en-US" altLang="en-US" sz="3600" dirty="0" smtClean="0"/>
              <a:t>The Methods  to represent Digital color image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373813"/>
            <a:ext cx="4876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10" name="Picture 9" descr="ciefun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/>
          <a:stretch>
            <a:fillRect/>
          </a:stretch>
        </p:blipFill>
        <p:spPr bwMode="auto">
          <a:xfrm>
            <a:off x="4000500" y="1981200"/>
            <a:ext cx="529045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57300"/>
            <a:ext cx="3505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400300"/>
            <a:ext cx="3581400" cy="95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467100"/>
            <a:ext cx="35052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624387"/>
            <a:ext cx="2522142" cy="976313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387356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30" y="457200"/>
            <a:ext cx="7640637" cy="914400"/>
          </a:xfrm>
        </p:spPr>
        <p:txBody>
          <a:bodyPr/>
          <a:lstStyle/>
          <a:p>
            <a:r>
              <a:rPr lang="en-US" altLang="en-US" sz="3600" dirty="0" smtClean="0"/>
              <a:t>The Methods  to represent Digital color image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373813"/>
            <a:ext cx="4876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>
            <a:off x="0" y="970757"/>
            <a:ext cx="779303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571500" indent="-571500">
              <a:buFont typeface="Wingdings" charset="2"/>
              <a:buChar char="§"/>
            </a:pPr>
            <a:r>
              <a:rPr lang="en-US" altLang="zh-TW" dirty="0" smtClean="0"/>
              <a:t>The </a:t>
            </a:r>
            <a:r>
              <a:rPr lang="en-US" altLang="zh-TW" dirty="0"/>
              <a:t>CIE System</a:t>
            </a:r>
          </a:p>
        </p:txBody>
      </p:sp>
      <p:sp>
        <p:nvSpPr>
          <p:cNvPr id="13" name="Rectangle 12"/>
          <p:cNvSpPr>
            <a:spLocks noGrp="1" noChangeArrowheads="1"/>
          </p:cNvSpPr>
          <p:nvPr/>
        </p:nvSpPr>
        <p:spPr bwMode="auto">
          <a:xfrm>
            <a:off x="1400969" y="1772444"/>
            <a:ext cx="666591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altLang="zh-TW" dirty="0">
                <a:cs typeface="Arial" panose="020B0604020202020204" pitchFamily="34" charset="0"/>
              </a:rPr>
              <a:t>Y: the brightness</a:t>
            </a:r>
          </a:p>
          <a:p>
            <a:pPr lvl="1"/>
            <a:r>
              <a:rPr lang="en-US" altLang="zh-TW" dirty="0">
                <a:cs typeface="Arial" panose="020B0604020202020204" pitchFamily="34" charset="0"/>
              </a:rPr>
              <a:t>The </a:t>
            </a:r>
            <a:r>
              <a:rPr lang="en-US" altLang="zh-TW" dirty="0" smtClean="0">
                <a:cs typeface="Arial" panose="020B0604020202020204" pitchFamily="34" charset="0"/>
              </a:rPr>
              <a:t>Chroma </a:t>
            </a:r>
            <a:r>
              <a:rPr lang="en-US" altLang="zh-TW" dirty="0">
                <a:cs typeface="Arial" panose="020B0604020202020204" pitchFamily="34" charset="0"/>
              </a:rPr>
              <a:t>parameter x, y :</a:t>
            </a:r>
          </a:p>
          <a:p>
            <a:endParaRPr lang="en-US" altLang="zh-TW" dirty="0"/>
          </a:p>
          <a:p>
            <a:pPr>
              <a:buFont typeface="Wingdings" charset="2"/>
              <a:buNone/>
            </a:pPr>
            <a:endParaRPr lang="en-US" altLang="zh-TW" dirty="0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881" y="2726531"/>
            <a:ext cx="2895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18281" y="280380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881" y="4326731"/>
            <a:ext cx="2895600" cy="13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4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373813"/>
            <a:ext cx="5105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987139" y="1876796"/>
            <a:ext cx="5146675" cy="4143004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800" dirty="0">
                <a:ea typeface="ＭＳ Ｐゴシック" charset="-128"/>
              </a:rPr>
              <a:t>This means the entire </a:t>
            </a:r>
            <a:r>
              <a:rPr lang="en-US" altLang="en-US" sz="2800" dirty="0" smtClean="0">
                <a:ea typeface="ＭＳ Ｐゴシック" charset="-128"/>
              </a:rPr>
              <a:t>color </a:t>
            </a:r>
            <a:r>
              <a:rPr lang="en-US" altLang="en-US" sz="2800" dirty="0">
                <a:ea typeface="ＭＳ Ｐゴシック" charset="-128"/>
              </a:rPr>
              <a:t>range cannot be displayed based on any three </a:t>
            </a:r>
            <a:r>
              <a:rPr lang="en-US" altLang="en-US" sz="2800" dirty="0" smtClean="0">
                <a:ea typeface="ＭＳ Ｐゴシック" charset="-128"/>
              </a:rPr>
              <a:t>colors</a:t>
            </a:r>
            <a:endParaRPr lang="en-US" altLang="en-US" sz="2800" dirty="0">
              <a:ea typeface="ＭＳ Ｐゴシック" charset="-128"/>
            </a:endParaRPr>
          </a:p>
          <a:p>
            <a:pPr marL="0" indent="0">
              <a:buFontTx/>
              <a:buNone/>
            </a:pPr>
            <a:r>
              <a:rPr lang="en-US" altLang="en-US" sz="2800" dirty="0">
                <a:ea typeface="ＭＳ Ｐゴシック" charset="-128"/>
              </a:rPr>
              <a:t>The triangle shows the typical </a:t>
            </a:r>
            <a:r>
              <a:rPr lang="en-US" altLang="en-US" sz="2800" dirty="0" smtClean="0">
                <a:ea typeface="ＭＳ Ｐゴシック" charset="-128"/>
              </a:rPr>
              <a:t>color </a:t>
            </a:r>
            <a:r>
              <a:rPr lang="en-US" altLang="en-US" sz="2800" dirty="0">
                <a:ea typeface="ＭＳ Ｐゴシック" charset="-128"/>
              </a:rPr>
              <a:t>gamut produced by RGB monitors</a:t>
            </a:r>
          </a:p>
          <a:p>
            <a:pPr marL="0" indent="0">
              <a:buFontTx/>
              <a:buNone/>
            </a:pPr>
            <a:r>
              <a:rPr lang="en-US" altLang="en-US" sz="2800" dirty="0">
                <a:ea typeface="ＭＳ Ｐゴシック" charset="-128"/>
              </a:rPr>
              <a:t>The strange shape is the gamut achieved by high quality </a:t>
            </a:r>
            <a:r>
              <a:rPr lang="en-US" altLang="en-US" sz="2800" dirty="0" smtClean="0">
                <a:ea typeface="ＭＳ Ｐゴシック" charset="-128"/>
              </a:rPr>
              <a:t>color </a:t>
            </a:r>
            <a:r>
              <a:rPr lang="en-US" altLang="en-US" sz="2800" dirty="0">
                <a:ea typeface="ＭＳ Ｐゴシック" charset="-128"/>
              </a:rPr>
              <a:t>printers</a:t>
            </a:r>
          </a:p>
          <a:p>
            <a:pPr marL="0" indent="0">
              <a:buFontTx/>
              <a:buNone/>
            </a:pPr>
            <a:endParaRPr lang="en-US" altLang="en-US" sz="3600" i="1" dirty="0">
              <a:latin typeface="Arial "/>
              <a:ea typeface="ＭＳ Ｐゴシック" charset="-128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b="7127"/>
          <a:stretch>
            <a:fillRect/>
          </a:stretch>
        </p:blipFill>
        <p:spPr bwMode="auto">
          <a:xfrm>
            <a:off x="0" y="2230438"/>
            <a:ext cx="3771708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0" y="962396"/>
            <a:ext cx="7640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571500" indent="-571500">
              <a:buFont typeface="Wingdings" charset="2"/>
              <a:buChar char="§"/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en-US" altLang="en-US" dirty="0"/>
              <a:t>CIE </a:t>
            </a:r>
            <a:r>
              <a:rPr lang="en-US" altLang="en-US" dirty="0" err="1"/>
              <a:t>Chromacity</a:t>
            </a:r>
            <a:r>
              <a:rPr lang="en-US" altLang="en-US" dirty="0"/>
              <a:t> Diagram</a:t>
            </a:r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531072" y="838200"/>
            <a:ext cx="76406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3200" b="1" cap="all" baseline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en-US" altLang="en-US" sz="3600" dirty="0"/>
              <a:t>The Methods  to represent Digital color image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84627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3372-2DCD-DD4E-BFEF-0134D8FD7480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1371600"/>
            <a:ext cx="7640637" cy="533400"/>
          </a:xfrm>
        </p:spPr>
        <p:txBody>
          <a:bodyPr/>
          <a:lstStyle/>
          <a:p>
            <a:r>
              <a:rPr lang="en-US" altLang="en-US" sz="3600" dirty="0"/>
              <a:t>The Methods  to represent Digital color image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endParaRPr lang="en-US" altLang="zh-TW" sz="3600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Color Space: What </a:t>
            </a:r>
            <a:r>
              <a:rPr lang="en-US" altLang="zh-TW" dirty="0"/>
              <a:t>is color space?</a:t>
            </a:r>
          </a:p>
          <a:p>
            <a:pPr lvl="1"/>
            <a:r>
              <a:rPr lang="en-US" altLang="zh-TW" dirty="0"/>
              <a:t>A 3D model used to define a specified color</a:t>
            </a:r>
          </a:p>
          <a:p>
            <a:r>
              <a:rPr lang="en-US" altLang="zh-TW" dirty="0"/>
              <a:t>The difference between color spaces:</a:t>
            </a:r>
          </a:p>
          <a:p>
            <a:pPr lvl="1"/>
            <a:r>
              <a:rPr lang="en-US" altLang="zh-TW" dirty="0"/>
              <a:t>The choice of axes</a:t>
            </a:r>
          </a:p>
          <a:p>
            <a:pPr>
              <a:buFont typeface="Wingdings" charset="2"/>
              <a:buNone/>
            </a:pPr>
            <a:endParaRPr lang="en-US" altLang="zh-TW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199" y="6373813"/>
            <a:ext cx="472440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8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7509"/>
            <a:ext cx="7640637" cy="990600"/>
          </a:xfrm>
        </p:spPr>
        <p:txBody>
          <a:bodyPr/>
          <a:lstStyle/>
          <a:p>
            <a:r>
              <a:rPr lang="en-US" altLang="en-US" sz="3600" smtClean="0"/>
              <a:t>Introduction </a:t>
            </a:r>
            <a:r>
              <a:rPr lang="en-US" altLang="en-US" sz="3600" dirty="0"/>
              <a:t>about Digital Image Processing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Ex)</a:t>
            </a:r>
          </a:p>
          <a:p>
            <a:pPr marL="0" indent="0" eaLnBrk="1" hangingPunct="1">
              <a:buNone/>
            </a:pP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443163"/>
            <a:ext cx="78232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3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373813"/>
            <a:ext cx="48768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243" y="1524000"/>
            <a:ext cx="8575675" cy="55245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T</a:t>
            </a:r>
            <a:r>
              <a:rPr lang="en-US" altLang="en-US" dirty="0" smtClean="0">
                <a:ea typeface="ＭＳ Ｐゴシック" charset="-128"/>
              </a:rPr>
              <a:t>wo </a:t>
            </a:r>
            <a:r>
              <a:rPr lang="en-US" altLang="en-US" dirty="0">
                <a:ea typeface="ＭＳ Ｐゴシック" charset="-128"/>
              </a:rPr>
              <a:t>very popular models used in </a:t>
            </a:r>
            <a:r>
              <a:rPr lang="en-US" altLang="en-US" dirty="0" smtClean="0">
                <a:ea typeface="ＭＳ Ｐゴシック" charset="-128"/>
              </a:rPr>
              <a:t>color </a:t>
            </a:r>
            <a:r>
              <a:rPr lang="en-US" altLang="en-US" dirty="0">
                <a:ea typeface="ＭＳ Ｐゴシック" charset="-128"/>
              </a:rPr>
              <a:t>image processing: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RGB (</a:t>
            </a:r>
            <a:r>
              <a:rPr lang="en-US" altLang="en-US" b="1" dirty="0">
                <a:ea typeface="ＭＳ Ｐゴシック" charset="-128"/>
              </a:rPr>
              <a:t>R</a:t>
            </a:r>
            <a:r>
              <a:rPr lang="en-US" altLang="en-US" dirty="0">
                <a:ea typeface="ＭＳ Ｐゴシック" charset="-128"/>
              </a:rPr>
              <a:t>ed </a:t>
            </a:r>
            <a:r>
              <a:rPr lang="en-US" altLang="en-US" b="1" dirty="0">
                <a:ea typeface="ＭＳ Ｐゴシック" charset="-128"/>
              </a:rPr>
              <a:t>G</a:t>
            </a:r>
            <a:r>
              <a:rPr lang="en-US" altLang="en-US" dirty="0">
                <a:ea typeface="ＭＳ Ｐゴシック" charset="-128"/>
              </a:rPr>
              <a:t>reen </a:t>
            </a:r>
            <a:r>
              <a:rPr lang="en-US" altLang="en-US" b="1" dirty="0">
                <a:ea typeface="ＭＳ Ｐゴシック" charset="-128"/>
              </a:rPr>
              <a:t>B</a:t>
            </a:r>
            <a:r>
              <a:rPr lang="en-US" altLang="en-US" dirty="0">
                <a:ea typeface="ＭＳ Ｐゴシック" charset="-128"/>
              </a:rPr>
              <a:t>lue)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HIS (</a:t>
            </a:r>
            <a:r>
              <a:rPr lang="en-US" altLang="en-US" b="1" dirty="0">
                <a:ea typeface="ＭＳ Ｐゴシック" charset="-128"/>
              </a:rPr>
              <a:t>H</a:t>
            </a:r>
            <a:r>
              <a:rPr lang="en-US" altLang="en-US" dirty="0">
                <a:ea typeface="ＭＳ Ｐゴシック" charset="-128"/>
              </a:rPr>
              <a:t>ue </a:t>
            </a:r>
            <a:r>
              <a:rPr lang="en-US" altLang="en-US" b="1" dirty="0">
                <a:ea typeface="ＭＳ Ｐゴシック" charset="-128"/>
              </a:rPr>
              <a:t>S</a:t>
            </a:r>
            <a:r>
              <a:rPr lang="en-US" altLang="en-US" dirty="0">
                <a:ea typeface="ＭＳ Ｐゴシック" charset="-128"/>
              </a:rPr>
              <a:t>aturation </a:t>
            </a:r>
            <a:r>
              <a:rPr lang="en-US" altLang="en-US" b="1" dirty="0">
                <a:ea typeface="ＭＳ Ｐゴシック" charset="-128"/>
              </a:rPr>
              <a:t>I</a:t>
            </a:r>
            <a:r>
              <a:rPr lang="en-US" altLang="en-US" dirty="0">
                <a:ea typeface="ＭＳ Ｐゴシック" charset="-128"/>
              </a:rPr>
              <a:t>ntensity)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274763" y="834398"/>
            <a:ext cx="76406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3200" b="1" cap="all" baseline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en-US" altLang="en-US" sz="3600" dirty="0"/>
              <a:t>The Methods  to represent Digital color image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02896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5029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503363" y="1091032"/>
            <a:ext cx="7640637" cy="28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3200" b="1" cap="all" baseline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en-US" altLang="en-US" sz="3600" dirty="0"/>
              <a:t>The Methods  to represent Digital color image</a:t>
            </a:r>
            <a:endParaRPr lang="en-US" altLang="zh-TW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" y="1285117"/>
            <a:ext cx="9144000" cy="290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vi-VN" altLang="en-US" kern="0" dirty="0" smtClean="0">
                <a:ea typeface="ＭＳ Ｐゴシック" charset="-128"/>
              </a:rPr>
              <a:t>RGB modle</a:t>
            </a:r>
          </a:p>
          <a:p>
            <a:pPr marL="857250" lvl="1" indent="-457200"/>
            <a:r>
              <a:rPr lang="en-US" altLang="en-US" dirty="0">
                <a:latin typeface="Arial "/>
                <a:ea typeface="ＭＳ Ｐゴシック" charset="-128"/>
                <a:cs typeface="Arial" panose="020B0604020202020204" pitchFamily="34" charset="0"/>
              </a:rPr>
              <a:t>C</a:t>
            </a:r>
            <a:r>
              <a:rPr lang="en-US" altLang="en-US" dirty="0" smtClean="0">
                <a:latin typeface="Arial "/>
                <a:ea typeface="ＭＳ Ｐゴシック" charset="-128"/>
                <a:cs typeface="Arial" panose="020B0604020202020204" pitchFamily="34" charset="0"/>
              </a:rPr>
              <a:t>onsist </a:t>
            </a:r>
            <a:r>
              <a:rPr lang="en-US" altLang="en-US" dirty="0">
                <a:latin typeface="Arial "/>
                <a:ea typeface="ＭＳ Ｐゴシック" charset="-128"/>
                <a:cs typeface="Arial" panose="020B0604020202020204" pitchFamily="34" charset="0"/>
              </a:rPr>
              <a:t>of three component images – one for each primary </a:t>
            </a:r>
            <a:r>
              <a:rPr lang="en-US" altLang="en-US" dirty="0" smtClean="0">
                <a:latin typeface="Arial "/>
                <a:ea typeface="ＭＳ Ｐゴシック" charset="-128"/>
                <a:cs typeface="Arial" panose="020B0604020202020204" pitchFamily="34" charset="0"/>
              </a:rPr>
              <a:t>color</a:t>
            </a:r>
            <a:endParaRPr lang="en-US" altLang="en-US" dirty="0">
              <a:latin typeface="Arial "/>
              <a:ea typeface="ＭＳ Ｐゴシック" charset="-128"/>
              <a:cs typeface="Arial" panose="020B0604020202020204" pitchFamily="34" charset="0"/>
            </a:endParaRPr>
          </a:p>
          <a:p>
            <a:pPr marL="857250" lvl="1" indent="-457200"/>
            <a:r>
              <a:rPr lang="en-US" altLang="en-US" dirty="0">
                <a:latin typeface="Arial "/>
                <a:ea typeface="ＭＳ Ｐゴシック" charset="-128"/>
                <a:cs typeface="Arial" panose="020B0604020202020204" pitchFamily="34" charset="0"/>
              </a:rPr>
              <a:t>When fed into a monitor these images are combined to create a composite </a:t>
            </a:r>
            <a:r>
              <a:rPr lang="en-US" altLang="en-US" dirty="0" smtClean="0">
                <a:latin typeface="Arial "/>
                <a:ea typeface="ＭＳ Ｐゴシック" charset="-128"/>
                <a:cs typeface="Arial" panose="020B0604020202020204" pitchFamily="34" charset="0"/>
              </a:rPr>
              <a:t>color </a:t>
            </a:r>
            <a:r>
              <a:rPr lang="en-US" altLang="en-US" dirty="0">
                <a:latin typeface="Arial "/>
                <a:ea typeface="ＭＳ Ｐゴシック" charset="-128"/>
                <a:cs typeface="Arial" panose="020B0604020202020204" pitchFamily="34" charset="0"/>
              </a:rPr>
              <a:t>image</a:t>
            </a:r>
          </a:p>
          <a:p>
            <a:pPr marL="857250" lvl="1" indent="-457200"/>
            <a:r>
              <a:rPr lang="en-US" altLang="en-US" dirty="0">
                <a:latin typeface="Arial "/>
                <a:ea typeface="ＭＳ Ｐゴシック" charset="-128"/>
                <a:cs typeface="Arial" panose="020B0604020202020204" pitchFamily="34" charset="0"/>
              </a:rPr>
              <a:t>The number of bits used to represent each pixel is referred to as the </a:t>
            </a:r>
            <a:r>
              <a:rPr lang="en-US" altLang="en-US" dirty="0" smtClean="0">
                <a:latin typeface="Arial "/>
                <a:ea typeface="ＭＳ Ｐゴシック" charset="-128"/>
                <a:cs typeface="Arial" panose="020B0604020202020204" pitchFamily="34" charset="0"/>
              </a:rPr>
              <a:t>color </a:t>
            </a:r>
            <a:r>
              <a:rPr lang="en-US" altLang="en-US" dirty="0">
                <a:latin typeface="Arial "/>
                <a:ea typeface="ＭＳ Ｐゴシック" charset="-128"/>
                <a:cs typeface="Arial" panose="020B0604020202020204" pitchFamily="34" charset="0"/>
              </a:rPr>
              <a:t>depth</a:t>
            </a:r>
          </a:p>
          <a:p>
            <a:pPr marL="857250" lvl="1" indent="-457200"/>
            <a:r>
              <a:rPr lang="en-US" altLang="en-US" dirty="0" err="1" smtClean="0">
                <a:latin typeface="Arial "/>
                <a:ea typeface="ＭＳ Ｐゴシック" charset="-128"/>
                <a:cs typeface="Arial" panose="020B0604020202020204" pitchFamily="34" charset="0"/>
              </a:rPr>
              <a:t>E.g</a:t>
            </a:r>
            <a:r>
              <a:rPr lang="en-US" altLang="en-US" dirty="0" smtClean="0">
                <a:latin typeface="Arial "/>
                <a:ea typeface="ＭＳ Ｐゴシック" charset="-128"/>
                <a:cs typeface="Arial" panose="020B0604020202020204" pitchFamily="34" charset="0"/>
              </a:rPr>
              <a:t>: A </a:t>
            </a:r>
            <a:r>
              <a:rPr lang="en-US" altLang="en-US" dirty="0">
                <a:latin typeface="Arial "/>
                <a:ea typeface="ＭＳ Ｐゴシック" charset="-128"/>
                <a:cs typeface="Arial" panose="020B0604020202020204" pitchFamily="34" charset="0"/>
              </a:rPr>
              <a:t>24-bit image is often referred to as a </a:t>
            </a:r>
            <a:r>
              <a:rPr lang="en-US" altLang="en-US" dirty="0" smtClean="0">
                <a:latin typeface="Arial "/>
                <a:ea typeface="ＭＳ Ｐゴシック" charset="-128"/>
                <a:cs typeface="Arial" panose="020B0604020202020204" pitchFamily="34" charset="0"/>
              </a:rPr>
              <a:t>full-color </a:t>
            </a:r>
            <a:r>
              <a:rPr lang="en-US" altLang="en-US" dirty="0">
                <a:latin typeface="Arial "/>
                <a:ea typeface="ＭＳ Ｐゴシック" charset="-128"/>
                <a:cs typeface="Arial" panose="020B0604020202020204" pitchFamily="34" charset="0"/>
              </a:rPr>
              <a:t>image as it allows </a:t>
            </a:r>
            <a:r>
              <a:rPr lang="en-US" altLang="en-US" dirty="0" smtClean="0">
                <a:latin typeface="Arial "/>
                <a:ea typeface="ＭＳ Ｐゴシック" charset="-128"/>
                <a:cs typeface="Arial" panose="020B0604020202020204" pitchFamily="34" charset="0"/>
              </a:rPr>
              <a:t>16,777,216 colors</a:t>
            </a:r>
            <a:endParaRPr lang="en-US" altLang="en-US" dirty="0">
              <a:latin typeface="Arial "/>
              <a:ea typeface="ＭＳ Ｐゴシック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vi-VN" altLang="en-US" kern="0" dirty="0" smtClean="0">
                <a:ea typeface="ＭＳ Ｐゴシック" charset="-128"/>
              </a:rPr>
              <a:t>  </a:t>
            </a:r>
            <a:endParaRPr lang="en-US" altLang="en-US" kern="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12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73813"/>
            <a:ext cx="5105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3"/>
          <a:stretch>
            <a:fillRect/>
          </a:stretch>
        </p:blipFill>
        <p:spPr bwMode="auto">
          <a:xfrm>
            <a:off x="-5938" y="3559628"/>
            <a:ext cx="3257632" cy="283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6FE"/>
              </a:clrFrom>
              <a:clrTo>
                <a:srgbClr val="FDF6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7" r="30013" b="13933"/>
          <a:stretch>
            <a:fillRect/>
          </a:stretch>
        </p:blipFill>
        <p:spPr bwMode="auto">
          <a:xfrm>
            <a:off x="591787" y="1754978"/>
            <a:ext cx="2222500" cy="195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1" b="31004"/>
          <a:stretch>
            <a:fillRect/>
          </a:stretch>
        </p:blipFill>
        <p:spPr bwMode="auto">
          <a:xfrm>
            <a:off x="3439721" y="2002828"/>
            <a:ext cx="539780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464674" y="838200"/>
            <a:ext cx="76406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3200" b="1" cap="all" baseline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en-US" altLang="en-US" sz="3600" dirty="0"/>
              <a:t>The Methods  to represent Digital color image</a:t>
            </a:r>
            <a:endParaRPr lang="en-US" altLang="zh-TW" sz="36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61849" y="1285117"/>
            <a:ext cx="8575675" cy="5524500"/>
          </a:xfrm>
        </p:spPr>
        <p:txBody>
          <a:bodyPr/>
          <a:lstStyle/>
          <a:p>
            <a:r>
              <a:rPr lang="vi-VN" altLang="en-US" dirty="0" smtClean="0">
                <a:ea typeface="ＭＳ Ｐゴシック" charset="-128"/>
              </a:rPr>
              <a:t>RGB modle 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56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6BC41-C9A5-7841-97A9-05EB9292A688}" type="slidenum">
              <a:rPr lang="zh-TW" altLang="en-US"/>
              <a:pPr/>
              <a:t>53</a:t>
            </a:fld>
            <a:endParaRPr lang="en-US" altLang="zh-TW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Color Space: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kern="1200" dirty="0">
                <a:ea typeface="ＭＳ Ｐゴシック" charset="-128"/>
              </a:rPr>
              <a:t>RGB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kern="1200" dirty="0" err="1">
                <a:ea typeface="ＭＳ Ｐゴシック" charset="-128"/>
              </a:rPr>
              <a:t>YCbCr</a:t>
            </a:r>
            <a:r>
              <a:rPr lang="en-US" altLang="zh-TW" kern="1200" dirty="0">
                <a:ea typeface="ＭＳ Ｐゴシック" charset="-128"/>
              </a:rPr>
              <a:t> (</a:t>
            </a:r>
            <a:r>
              <a:rPr lang="en-US" altLang="zh-TW" kern="1200" dirty="0" err="1">
                <a:ea typeface="ＭＳ Ｐゴシック" charset="-128"/>
              </a:rPr>
              <a:t>YPbPr</a:t>
            </a:r>
            <a:r>
              <a:rPr lang="en-US" altLang="zh-TW" kern="1200" dirty="0">
                <a:ea typeface="ＭＳ Ｐゴシック" charset="-128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kern="1200" dirty="0">
                <a:ea typeface="ＭＳ Ｐゴシック" charset="-128"/>
              </a:rPr>
              <a:t>YUV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kern="1200" dirty="0">
                <a:ea typeface="ＭＳ Ｐゴシック" charset="-128"/>
              </a:rPr>
              <a:t>YIQ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kern="1200" dirty="0">
                <a:ea typeface="ＭＳ Ｐゴシック" charset="-128"/>
              </a:rPr>
              <a:t>CMYK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altLang="en-US" sz="3600" dirty="0"/>
              <a:t>The Methods  to represent Digital color image</a:t>
            </a:r>
            <a:endParaRPr lang="en-US" altLang="zh-TW" sz="360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199" y="6373813"/>
            <a:ext cx="472440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69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776-5934-E245-9E69-B3B60CA8D1EA}" type="slidenum">
              <a:rPr lang="zh-TW" altLang="en-US"/>
              <a:pPr/>
              <a:t>54</a:t>
            </a:fld>
            <a:endParaRPr lang="en-US" altLang="zh-TW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altLang="en-US" sz="3600" dirty="0"/>
              <a:t>The Methods  to represent Digital color image</a:t>
            </a:r>
            <a:endParaRPr lang="en-US" altLang="zh-TW" sz="3600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665" y="1523010"/>
            <a:ext cx="8650288" cy="4608513"/>
          </a:xfrm>
        </p:spPr>
        <p:txBody>
          <a:bodyPr/>
          <a:lstStyle/>
          <a:p>
            <a:r>
              <a:rPr lang="en-US" altLang="zh-TW" dirty="0" err="1"/>
              <a:t>YCbCr</a:t>
            </a:r>
            <a:r>
              <a:rPr lang="en-US" altLang="zh-TW" dirty="0"/>
              <a:t> &amp; </a:t>
            </a:r>
            <a:r>
              <a:rPr lang="en-US" altLang="zh-TW" dirty="0" err="1"/>
              <a:t>YPbPr</a:t>
            </a:r>
            <a:endParaRPr lang="en-US" altLang="zh-TW" dirty="0"/>
          </a:p>
          <a:p>
            <a:pPr lvl="1">
              <a:buFont typeface="Wingdings" charset="2"/>
              <a:buChar char="§"/>
            </a:pPr>
            <a:r>
              <a:rPr lang="en-US" altLang="zh-TW" dirty="0"/>
              <a:t>Used for: digital video encoding, digital camera</a:t>
            </a:r>
          </a:p>
          <a:p>
            <a:r>
              <a:rPr lang="en-US" altLang="zh-TW" dirty="0"/>
              <a:t>Axes:</a:t>
            </a:r>
          </a:p>
          <a:p>
            <a:pPr lvl="1">
              <a:buFont typeface="Wingdings" charset="2"/>
              <a:buChar char="§"/>
            </a:pPr>
            <a:r>
              <a:rPr lang="en-US" altLang="zh-TW" dirty="0"/>
              <a:t>Y: </a:t>
            </a:r>
            <a:r>
              <a:rPr lang="en-US" altLang="zh-TW" dirty="0" err="1"/>
              <a:t>luma</a:t>
            </a:r>
            <a:r>
              <a:rPr lang="en-US" altLang="zh-TW" dirty="0"/>
              <a:t>  </a:t>
            </a:r>
          </a:p>
          <a:p>
            <a:pPr lvl="1">
              <a:buFont typeface="Wingdings" charset="2"/>
              <a:buChar char="§"/>
            </a:pPr>
            <a:r>
              <a:rPr lang="en-US" altLang="zh-TW" dirty="0" err="1"/>
              <a:t>Cb</a:t>
            </a:r>
            <a:r>
              <a:rPr lang="en-US" altLang="zh-TW" dirty="0"/>
              <a:t>: blue </a:t>
            </a:r>
            <a:r>
              <a:rPr lang="en-US" altLang="zh-TW" dirty="0" err="1"/>
              <a:t>chroma</a:t>
            </a:r>
            <a:endParaRPr lang="en-US" altLang="zh-TW" dirty="0"/>
          </a:p>
          <a:p>
            <a:pPr lvl="1">
              <a:buFont typeface="Wingdings" charset="2"/>
              <a:buChar char="§"/>
            </a:pPr>
            <a:r>
              <a:rPr lang="en-US" altLang="zh-TW" dirty="0"/>
              <a:t>Cr: red </a:t>
            </a:r>
            <a:r>
              <a:rPr lang="en-US" altLang="zh-TW" dirty="0" err="1"/>
              <a:t>chroma</a:t>
            </a:r>
            <a:endParaRPr lang="en-US" altLang="zh-TW" dirty="0"/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199" y="6373813"/>
            <a:ext cx="472440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4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DF70-8631-8140-A40B-94ACBE081018}" type="slidenum">
              <a:rPr lang="zh-TW" altLang="en-US"/>
              <a:pPr/>
              <a:t>55</a:t>
            </a:fld>
            <a:endParaRPr lang="en-US" altLang="zh-TW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altLang="en-US" sz="3600" dirty="0"/>
              <a:t>The Methods  to represent Digital color image</a:t>
            </a:r>
            <a:endParaRPr lang="en-US" altLang="zh-TW" sz="360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Conversion from RGB: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altLang="zh-TW" dirty="0"/>
              <a:t>Y=0.299(R-G) + G + 0.114(B-G)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altLang="zh-TW" dirty="0" err="1"/>
              <a:t>Cb</a:t>
            </a:r>
            <a:r>
              <a:rPr lang="en-US" altLang="zh-TW" dirty="0"/>
              <a:t>=0.564(B-Y)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altLang="zh-TW" dirty="0"/>
              <a:t>Cr=0.713(R-Y)</a:t>
            </a:r>
          </a:p>
          <a:p>
            <a:r>
              <a:rPr lang="en-US" altLang="zh-TW" dirty="0"/>
              <a:t>The Matrix form:</a:t>
            </a:r>
          </a:p>
          <a:p>
            <a:endParaRPr lang="en-US" altLang="zh-TW" sz="2500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146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592952"/>
              </p:ext>
            </p:extLst>
          </p:nvPr>
        </p:nvGraphicFramePr>
        <p:xfrm>
          <a:off x="762000" y="4237038"/>
          <a:ext cx="7620000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07" name="Equation" r:id="rId3" imgW="3187700" imgH="711200" progId="Equation.DSMT4">
                  <p:embed/>
                </p:oleObj>
              </mc:Choice>
              <mc:Fallback>
                <p:oleObj name="Equation" r:id="rId3" imgW="31877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37038"/>
                        <a:ext cx="7620000" cy="18954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199" y="6373813"/>
            <a:ext cx="472440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51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4B2A2-4BDC-784B-96F6-2B4827B95750}" type="slidenum">
              <a:rPr lang="zh-TW" altLang="en-US"/>
              <a:pPr/>
              <a:t>56</a:t>
            </a:fld>
            <a:endParaRPr lang="en-US" altLang="zh-TW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altLang="en-US" sz="3600" dirty="0"/>
              <a:t>The Methods  to represent Digital color image</a:t>
            </a:r>
            <a:endParaRPr lang="en-US" altLang="zh-TW" sz="36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YUV</a:t>
            </a:r>
          </a:p>
          <a:p>
            <a:pPr lvl="1"/>
            <a:r>
              <a:rPr lang="en-US" altLang="zh-TW" dirty="0"/>
              <a:t>Used for: video encoding for some standard such as NTSC, PAL, SECAM</a:t>
            </a:r>
          </a:p>
          <a:p>
            <a:r>
              <a:rPr lang="en-US" altLang="zh-TW" dirty="0"/>
              <a:t>Axes:</a:t>
            </a:r>
          </a:p>
          <a:p>
            <a:pPr lvl="1"/>
            <a:r>
              <a:rPr lang="en-US" altLang="zh-TW" dirty="0"/>
              <a:t>Y: </a:t>
            </a:r>
            <a:r>
              <a:rPr lang="en-US" altLang="zh-TW" dirty="0" err="1"/>
              <a:t>luma</a:t>
            </a:r>
            <a:r>
              <a:rPr lang="en-US" altLang="zh-TW" dirty="0"/>
              <a:t>  </a:t>
            </a:r>
          </a:p>
          <a:p>
            <a:pPr lvl="1"/>
            <a:r>
              <a:rPr lang="en-US" altLang="zh-TW" dirty="0"/>
              <a:t>U: blue </a:t>
            </a:r>
            <a:r>
              <a:rPr lang="en-US" altLang="zh-TW" dirty="0" err="1"/>
              <a:t>chroma</a:t>
            </a:r>
            <a:endParaRPr lang="en-US" altLang="zh-TW" dirty="0"/>
          </a:p>
          <a:p>
            <a:pPr lvl="1"/>
            <a:r>
              <a:rPr lang="en-US" altLang="zh-TW" dirty="0"/>
              <a:t>V: red </a:t>
            </a:r>
            <a:r>
              <a:rPr lang="en-US" altLang="zh-TW" dirty="0" err="1"/>
              <a:t>chroma</a:t>
            </a:r>
            <a:endParaRPr lang="en-US" altLang="zh-TW" dirty="0"/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199" y="6373813"/>
            <a:ext cx="472440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68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3EE4-2DC9-204B-A7D2-51E584204743}" type="slidenum">
              <a:rPr lang="zh-TW" altLang="en-US"/>
              <a:pPr/>
              <a:t>57</a:t>
            </a:fld>
            <a:endParaRPr lang="en-US" altLang="zh-TW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363" y="838200"/>
            <a:ext cx="7640637" cy="533400"/>
          </a:xfrm>
        </p:spPr>
        <p:txBody>
          <a:bodyPr/>
          <a:lstStyle/>
          <a:p>
            <a:r>
              <a:rPr lang="en-US" altLang="en-US" sz="3600" dirty="0"/>
              <a:t>The Methods  to represent Digital color image</a:t>
            </a:r>
            <a:endParaRPr lang="en-US" altLang="zh-TW" sz="3600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Conversion from RGB:</a:t>
            </a:r>
          </a:p>
          <a:p>
            <a:pPr lvl="1">
              <a:buFont typeface="Wingdings" charset="2"/>
              <a:buChar char="§"/>
            </a:pPr>
            <a:r>
              <a:rPr lang="en-US" altLang="zh-TW" dirty="0"/>
              <a:t>Y=0.299R+0.587G+0.114B</a:t>
            </a:r>
          </a:p>
          <a:p>
            <a:pPr lvl="1">
              <a:buFont typeface="Wingdings" charset="2"/>
              <a:buChar char="§"/>
            </a:pPr>
            <a:r>
              <a:rPr lang="en-US" altLang="zh-TW" dirty="0"/>
              <a:t>U=0.436(B-Y)/(1-0.114)</a:t>
            </a:r>
          </a:p>
          <a:p>
            <a:pPr lvl="1">
              <a:buFont typeface="Wingdings" charset="2"/>
              <a:buChar char="§"/>
            </a:pPr>
            <a:r>
              <a:rPr lang="en-US" altLang="zh-TW" dirty="0"/>
              <a:t>V=0.615(R-Y)/(1-0.299)</a:t>
            </a:r>
          </a:p>
          <a:p>
            <a:r>
              <a:rPr lang="en-US" altLang="zh-TW" dirty="0"/>
              <a:t>The Matrix form:</a:t>
            </a:r>
          </a:p>
          <a:p>
            <a:endParaRPr lang="en-US" altLang="zh-TW" sz="2500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7767" name="Rectangle 7"/>
          <p:cNvSpPr>
            <a:spLocks noChangeArrowheads="1"/>
          </p:cNvSpPr>
          <p:nvPr/>
        </p:nvSpPr>
        <p:spPr bwMode="auto">
          <a:xfrm>
            <a:off x="0" y="28871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17766" name="Object 6"/>
          <p:cNvGraphicFramePr>
            <a:graphicFrameLocks noChangeAspect="1"/>
          </p:cNvGraphicFramePr>
          <p:nvPr/>
        </p:nvGraphicFramePr>
        <p:xfrm>
          <a:off x="1600200" y="4495800"/>
          <a:ext cx="61722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79" name="Equation" r:id="rId3" imgW="2895600" imgH="711200" progId="Equation.DSMT4">
                  <p:embed/>
                </p:oleObj>
              </mc:Choice>
              <mc:Fallback>
                <p:oleObj name="Equation" r:id="rId3" imgW="28956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495800"/>
                        <a:ext cx="6172200" cy="189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2609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71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represent</a:t>
            </a:r>
            <a:r>
              <a:rPr lang="vi-VN" altLang="en-US" sz="3600" dirty="0" smtClean="0"/>
              <a:t> </a:t>
            </a:r>
            <a:r>
              <a:rPr lang="vi-VN" altLang="en-US" sz="3600" dirty="0"/>
              <a:t>a digital image and color space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9258300" cy="4608513"/>
          </a:xfrm>
        </p:spPr>
        <p:txBody>
          <a:bodyPr/>
          <a:lstStyle/>
          <a:p>
            <a:pPr eaLnBrk="1" hangingPunct="1"/>
            <a:r>
              <a:rPr lang="en-US" dirty="0"/>
              <a:t>The HSI color </a:t>
            </a:r>
            <a:r>
              <a:rPr lang="en-US" dirty="0" smtClean="0"/>
              <a:t>model</a:t>
            </a:r>
          </a:p>
          <a:p>
            <a:pPr lvl="1" eaLnBrk="1" hangingPunct="1"/>
            <a:r>
              <a:rPr lang="en-US" dirty="0"/>
              <a:t>The HSI (Hue,(</a:t>
            </a:r>
            <a:r>
              <a:rPr lang="en-US" dirty="0" smtClean="0"/>
              <a:t>Hue, Saturation, Intensity</a:t>
            </a:r>
            <a:r>
              <a:rPr lang="en-US" dirty="0"/>
              <a:t>) </a:t>
            </a:r>
            <a:endParaRPr lang="en-US" dirty="0" smtClean="0"/>
          </a:p>
          <a:p>
            <a:pPr lvl="1" eaLnBrk="1" hangingPunct="1"/>
            <a:r>
              <a:rPr lang="en-US" dirty="0"/>
              <a:t>D</a:t>
            </a:r>
            <a:r>
              <a:rPr lang="en-US" dirty="0" smtClean="0"/>
              <a:t>ecouples </a:t>
            </a:r>
            <a:r>
              <a:rPr lang="en-US" dirty="0"/>
              <a:t>thee </a:t>
            </a:r>
            <a:r>
              <a:rPr lang="en-US" dirty="0" smtClean="0"/>
              <a:t>intensity </a:t>
            </a:r>
            <a:r>
              <a:rPr lang="en-US" dirty="0"/>
              <a:t>information from the color-carrying information</a:t>
            </a:r>
            <a:r>
              <a:rPr lang="en-US" dirty="0" smtClean="0"/>
              <a:t>.</a:t>
            </a:r>
          </a:p>
          <a:p>
            <a:pPr lvl="1" eaLnBrk="1" hangingPunct="1"/>
            <a:r>
              <a:rPr lang="en-US" dirty="0"/>
              <a:t>I</a:t>
            </a:r>
            <a:r>
              <a:rPr lang="en-US" dirty="0" smtClean="0"/>
              <a:t>s good for describing monochromatic images</a:t>
            </a:r>
          </a:p>
        </p:txBody>
      </p:sp>
    </p:spTree>
    <p:extLst>
      <p:ext uri="{BB962C8B-B14F-4D97-AF65-F5344CB8AC3E}">
        <p14:creationId xmlns:p14="http://schemas.microsoft.com/office/powerpoint/2010/main" val="2656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71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represent</a:t>
            </a:r>
            <a:r>
              <a:rPr lang="vi-VN" altLang="en-US" sz="3600" dirty="0" smtClean="0"/>
              <a:t> </a:t>
            </a:r>
            <a:r>
              <a:rPr lang="vi-VN" altLang="en-US" sz="3600" dirty="0"/>
              <a:t>a digital image and color space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199" y="6373813"/>
            <a:ext cx="472440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8650288" cy="4608513"/>
          </a:xfrm>
        </p:spPr>
        <p:txBody>
          <a:bodyPr/>
          <a:lstStyle/>
          <a:p>
            <a:pPr eaLnBrk="1" hangingPunct="1"/>
            <a:r>
              <a:rPr lang="en-US" dirty="0"/>
              <a:t>Hue (H) and saturation (</a:t>
            </a:r>
            <a:r>
              <a:rPr lang="en-US" dirty="0" smtClean="0"/>
              <a:t>S) </a:t>
            </a:r>
            <a:r>
              <a:rPr lang="en-US" dirty="0"/>
              <a:t>the HSI </a:t>
            </a:r>
            <a:r>
              <a:rPr lang="en-US" dirty="0" smtClean="0"/>
              <a:t>model</a:t>
            </a:r>
          </a:p>
          <a:p>
            <a:pPr lvl="1" eaLnBrk="1" hangingPunct="1"/>
            <a:r>
              <a:rPr lang="en-US" dirty="0" smtClean="0"/>
              <a:t>good </a:t>
            </a:r>
            <a:r>
              <a:rPr lang="en-US" dirty="0"/>
              <a:t>for describing </a:t>
            </a:r>
            <a:r>
              <a:rPr lang="en-US" dirty="0" smtClean="0"/>
              <a:t>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1272"/>
          <a:stretch/>
        </p:blipFill>
        <p:spPr>
          <a:xfrm>
            <a:off x="1876425" y="2349500"/>
            <a:ext cx="4973637" cy="40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7509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Introduction </a:t>
            </a:r>
            <a:r>
              <a:rPr lang="en-US" altLang="en-US" sz="3600" dirty="0"/>
              <a:t>about Digital Image Processing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81200" y="6373813"/>
            <a:ext cx="49530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8650288" cy="4608513"/>
          </a:xfrm>
        </p:spPr>
        <p:txBody>
          <a:bodyPr/>
          <a:lstStyle/>
          <a:p>
            <a:pPr eaLnBrk="1" hangingPunct="1"/>
            <a:r>
              <a:rPr lang="en-US" dirty="0" smtClean="0"/>
              <a:t>An </a:t>
            </a:r>
            <a:r>
              <a:rPr lang="en-US" dirty="0"/>
              <a:t>example of </a:t>
            </a:r>
            <a:r>
              <a:rPr lang="en-US" dirty="0" smtClean="0"/>
              <a:t>a </a:t>
            </a:r>
            <a:r>
              <a:rPr lang="en-US" smtClean="0"/>
              <a:t>digital image</a:t>
            </a: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20" y="1685948"/>
            <a:ext cx="5840580" cy="48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9022-C541-2F48-A917-E3A4CE875232}" type="slidenum">
              <a:rPr lang="zh-TW" altLang="en-US"/>
              <a:pPr/>
              <a:t>60</a:t>
            </a:fld>
            <a:endParaRPr lang="en-US" altLang="zh-TW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represent</a:t>
            </a:r>
            <a:r>
              <a:rPr lang="vi-VN" altLang="en-US" dirty="0"/>
              <a:t> a digital image and color space</a:t>
            </a:r>
            <a:endParaRPr lang="en-US" altLang="zh-TW" dirty="0"/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28871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24117" name="Group 2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582240"/>
              </p:ext>
            </p:extLst>
          </p:nvPr>
        </p:nvGraphicFramePr>
        <p:xfrm>
          <a:off x="0" y="1434308"/>
          <a:ext cx="9144000" cy="4999673"/>
        </p:xfrm>
        <a:graphic>
          <a:graphicData uri="http://schemas.openxmlformats.org/drawingml/2006/table">
            <a:tbl>
              <a:tblPr/>
              <a:tblGrid>
                <a:gridCol w="975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5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66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新細明體" charset="0"/>
                        </a:rPr>
                        <a:t>Color space</a:t>
                      </a:r>
                      <a:endParaRPr kumimoji="1" lang="en-US" altLang="zh-TW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新細明體" charset="0"/>
                        </a:rPr>
                        <a:t>Color mixing</a:t>
                      </a:r>
                      <a:endParaRPr kumimoji="1" lang="en-US" altLang="zh-TW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新細明體" charset="0"/>
                        </a:rPr>
                        <a:t>Primary parameters</a:t>
                      </a:r>
                      <a:endParaRPr kumimoji="1" lang="en-US" altLang="zh-TW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新細明體" charset="0"/>
                        </a:rPr>
                        <a:t>Used for</a:t>
                      </a:r>
                      <a:endParaRPr kumimoji="1" lang="en-US" altLang="zh-TW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新細明體" charset="0"/>
                        </a:rPr>
                        <a:t>Pros and cons</a:t>
                      </a:r>
                      <a:endParaRPr kumimoji="1" lang="en-US" altLang="zh-TW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RGB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Additive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Red,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Green, Blue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Easy but wasting bandwidth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CMYK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Subtractive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Cyan, Magenta, Yellow, Black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Printer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Works in pigment mixing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YCbCr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YPbPr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additive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Y(luminance),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Cb</a:t>
                      </a: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(blue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chroma</a:t>
                      </a: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), Cr(red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chroma</a:t>
                      </a: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)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Video encoding, digital camera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Bandwidth efficient  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YUV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additive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Y(luminance),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U(blue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chroma</a:t>
                      </a: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), V(red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chroma</a:t>
                      </a: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)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Video encoding for NTSC, PAL, SECAM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Bandwidth efficient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YIQ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additive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Y(luminance),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I(rotated from U),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</a:rPr>
                        <a:t>Q(rotated from V)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Video encoding for NTSC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kumimoji="1" sz="28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kumimoji="1" sz="24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kumimoji="1" sz="2000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kumimoji="1">
                          <a:solidFill>
                            <a:schemeClr val="tx1"/>
                          </a:solidFill>
                          <a:latin typeface="Tahoma" charset="0"/>
                          <a:ea typeface="新細明體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"/>
                          <a:ea typeface="GungsuhChe" charset="0"/>
                          <a:cs typeface="Arial" panose="020B0604020202020204" pitchFamily="34" charset="0"/>
                        </a:rPr>
                        <a:t>Bandwidth efficient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GungsuhChe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4105" name="Rectangle 201"/>
          <p:cNvSpPr>
            <a:spLocks noChangeArrowheads="1"/>
          </p:cNvSpPr>
          <p:nvPr/>
        </p:nvSpPr>
        <p:spPr bwMode="auto">
          <a:xfrm>
            <a:off x="0" y="51450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 sz="2400" dirty="0">
              <a:latin typeface="Arial 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199" y="6373813"/>
            <a:ext cx="4724401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19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582778"/>
            <a:ext cx="7640637" cy="533400"/>
          </a:xfrm>
        </p:spPr>
        <p:txBody>
          <a:bodyPr/>
          <a:lstStyle/>
          <a:p>
            <a:r>
              <a:rPr lang="en-US" sz="3600" dirty="0" smtClean="0"/>
              <a:t>SUMMARY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chapter we have learnt:</a:t>
            </a:r>
          </a:p>
          <a:p>
            <a:pPr lvl="1"/>
            <a:r>
              <a:rPr lang="en-US" dirty="0" smtClean="0"/>
              <a:t>Define digital image .</a:t>
            </a:r>
            <a:endParaRPr lang="en-US" dirty="0"/>
          </a:p>
          <a:p>
            <a:pPr lvl="1"/>
            <a:r>
              <a:rPr lang="en-US" dirty="0"/>
              <a:t>Define </a:t>
            </a:r>
            <a:r>
              <a:rPr lang="en-US" dirty="0" smtClean="0"/>
              <a:t>basic digital image processing steps.</a:t>
            </a:r>
            <a:endParaRPr lang="en-US" dirty="0"/>
          </a:p>
          <a:p>
            <a:pPr lvl="1"/>
            <a:r>
              <a:rPr lang="en-US" dirty="0" smtClean="0"/>
              <a:t>Digital image sensor and acquisition.</a:t>
            </a:r>
          </a:p>
          <a:p>
            <a:pPr lvl="1"/>
            <a:r>
              <a:rPr lang="en-US" altLang="zh-CN" dirty="0" smtClean="0"/>
              <a:t>Color space models 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8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384" y="457200"/>
            <a:ext cx="7640637" cy="533400"/>
          </a:xfrm>
        </p:spPr>
        <p:txBody>
          <a:bodyPr/>
          <a:lstStyle/>
          <a:p>
            <a:r>
              <a:rPr lang="en-US" sz="3600" dirty="0" smtClean="0"/>
              <a:t>HOMEWORK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华文新魏" pitchFamily="2" charset="-122"/>
              </a:rPr>
              <a:t>Review the chapter 1 </a:t>
            </a:r>
          </a:p>
          <a:p>
            <a:r>
              <a:rPr lang="en-US" altLang="zh-CN" dirty="0" smtClean="0">
                <a:ea typeface="华文新魏" pitchFamily="2" charset="-122"/>
              </a:rPr>
              <a:t>Read chapter </a:t>
            </a:r>
            <a:r>
              <a:rPr lang="en-US" altLang="zh-CN" dirty="0">
                <a:ea typeface="华文新魏" pitchFamily="2" charset="-122"/>
              </a:rPr>
              <a:t>2</a:t>
            </a:r>
            <a:r>
              <a:rPr lang="en-US" dirty="0" smtClean="0"/>
              <a:t> : </a:t>
            </a:r>
            <a:r>
              <a:rPr lang="en-US" dirty="0"/>
              <a:t>23-65, 417-436</a:t>
            </a:r>
          </a:p>
          <a:p>
            <a:r>
              <a:rPr lang="vi-VN" dirty="0" smtClean="0"/>
              <a:t>Reference </a:t>
            </a:r>
            <a:r>
              <a:rPr lang="en-US" dirty="0" smtClean="0"/>
              <a:t>[2</a:t>
            </a:r>
            <a:r>
              <a:rPr lang="en-US" dirty="0"/>
              <a:t>]: 13-49 </a:t>
            </a:r>
            <a:endParaRPr lang="en-US" altLang="zh-CN" dirty="0" smtClean="0">
              <a:ea typeface="华文新魏" pitchFamily="2" charset="-122"/>
            </a:endParaRPr>
          </a:p>
          <a:p>
            <a:r>
              <a:rPr lang="en-US" altLang="zh-CN" dirty="0" smtClean="0">
                <a:ea typeface="华文新魏" pitchFamily="2" charset="-122"/>
              </a:rPr>
              <a:t>Solve the exercise: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2.1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2.2, 2.4, 2.5, 2.7, 2.11, 2.12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, 2.15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2.20,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2.62. </a:t>
            </a:r>
            <a:endParaRPr lang="en-US" altLang="zh-CN" b="1" dirty="0">
              <a:solidFill>
                <a:srgbClr val="3366FF"/>
              </a:solidFill>
              <a:ea typeface="华文新魏" pitchFamily="2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96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7509"/>
            <a:ext cx="7640637" cy="990600"/>
          </a:xfrm>
        </p:spPr>
        <p:txBody>
          <a:bodyPr/>
          <a:lstStyle/>
          <a:p>
            <a:pPr eaLnBrk="1" hangingPunct="1"/>
            <a:r>
              <a:rPr lang="en-US" sz="3600" dirty="0"/>
              <a:t>Application of Digital Image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373813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1219200"/>
            <a:ext cx="6819900" cy="460851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Goal </a:t>
            </a:r>
            <a:r>
              <a:rPr lang="en-US" altLang="en-US" dirty="0"/>
              <a:t>of computer vision is to write computer programs that can interpret images</a:t>
            </a:r>
          </a:p>
          <a:p>
            <a:pPr eaLnBrk="1" hangingPunct="1"/>
            <a:r>
              <a:rPr lang="en-US" altLang="en-US" dirty="0"/>
              <a:t>Can computers match (or beat</a:t>
            </a:r>
            <a:r>
              <a:rPr lang="en-US" altLang="en-US" dirty="0" smtClean="0"/>
              <a:t>)</a:t>
            </a:r>
          </a:p>
          <a:p>
            <a:pPr marL="0" indent="0" eaLnBrk="1" hangingPunct="1">
              <a:buNone/>
            </a:pPr>
            <a:r>
              <a:rPr lang="en-US" altLang="en-US" dirty="0" smtClean="0"/>
              <a:t> </a:t>
            </a:r>
            <a:r>
              <a:rPr lang="en-US" altLang="en-US" dirty="0"/>
              <a:t>human vision</a:t>
            </a:r>
            <a:r>
              <a:rPr lang="en-US" altLang="en-US" dirty="0" smtClean="0"/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Yes and no (but mostly no!)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humans are much better at “hard” things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computers can be better at “easy” things </a:t>
            </a:r>
          </a:p>
          <a:p>
            <a:pPr eaLnBrk="1" hangingPunct="1"/>
            <a:endParaRPr lang="en-US" sz="3200" dirty="0" smtClean="0"/>
          </a:p>
        </p:txBody>
      </p:sp>
      <p:pic>
        <p:nvPicPr>
          <p:cNvPr id="15" name="Picture 5" descr="U1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33819"/>
            <a:ext cx="2819400" cy="377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23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7509"/>
            <a:ext cx="7640637" cy="990600"/>
          </a:xfrm>
        </p:spPr>
        <p:txBody>
          <a:bodyPr/>
          <a:lstStyle/>
          <a:p>
            <a:pPr eaLnBrk="1" hangingPunct="1"/>
            <a:r>
              <a:rPr lang="en-US" sz="3600" dirty="0"/>
              <a:t>Application of Digital Image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373813"/>
            <a:ext cx="4648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1219200"/>
            <a:ext cx="8650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 smtClean="0"/>
              <a:t>Optical </a:t>
            </a:r>
            <a:r>
              <a:rPr lang="en-US" altLang="en-US" sz="2800" dirty="0"/>
              <a:t>character recognition (OCR</a:t>
            </a:r>
            <a:r>
              <a:rPr lang="en-US" altLang="en-US" sz="2800" dirty="0" smtClean="0"/>
              <a:t>)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Technology to convert scanned docs to text</a:t>
            </a:r>
          </a:p>
          <a:p>
            <a:pPr eaLnBrk="1" hangingPunct="1"/>
            <a:endParaRPr lang="en-US" sz="2800" kern="0" dirty="0" smtClean="0"/>
          </a:p>
        </p:txBody>
      </p:sp>
      <p:pic>
        <p:nvPicPr>
          <p:cNvPr id="15" name="Picture 6" descr="California_license_plate_ANP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362200"/>
            <a:ext cx="35814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779937" y="5319712"/>
            <a:ext cx="676339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Arial" charset="0"/>
              </a:rPr>
              <a:t>License plate readers</a:t>
            </a:r>
          </a:p>
          <a:p>
            <a:pPr algn="ctr"/>
            <a:r>
              <a:rPr lang="en-US" altLang="en-US" dirty="0">
                <a:latin typeface="Arial" charset="0"/>
                <a:hlinkClick r:id="rId3"/>
              </a:rPr>
              <a:t>http://en.wikipedia.org/wiki/Automatic_number_plate_recognition</a:t>
            </a:r>
            <a:endParaRPr lang="en-US" altLang="en-US" dirty="0">
              <a:latin typeface="Arial" charset="0"/>
            </a:endParaRPr>
          </a:p>
          <a:p>
            <a:pPr algn="ctr"/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4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7509"/>
            <a:ext cx="7640637" cy="990600"/>
          </a:xfrm>
        </p:spPr>
        <p:txBody>
          <a:bodyPr/>
          <a:lstStyle/>
          <a:p>
            <a:pPr eaLnBrk="1" hangingPunct="1"/>
            <a:r>
              <a:rPr lang="en-US" sz="3600" dirty="0"/>
              <a:t>Application of Digital Image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/>
              <a:t>9/10/2016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9530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Digital image processing introduction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1219200"/>
            <a:ext cx="8650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dirty="0" smtClean="0"/>
              <a:t>Face detection</a:t>
            </a:r>
            <a:endParaRPr lang="en-US" kern="0" dirty="0" smtClean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85800" y="4648200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altLang="en-US" kern="0" dirty="0">
                <a:latin typeface="Arial "/>
                <a:cs typeface="Arial" panose="020B0604020202020204" pitchFamily="34" charset="0"/>
              </a:rPr>
              <a:t>Many new digital cameras now detect </a:t>
            </a:r>
            <a:r>
              <a:rPr lang="en-US" altLang="en-US" kern="0" dirty="0" smtClean="0">
                <a:latin typeface="Arial "/>
                <a:cs typeface="Arial" panose="020B0604020202020204" pitchFamily="34" charset="0"/>
              </a:rPr>
              <a:t>faces Canon, Sony, Fuji, …</a:t>
            </a:r>
          </a:p>
          <a:p>
            <a:pPr lvl="1">
              <a:buFontTx/>
              <a:buNone/>
            </a:pPr>
            <a:endParaRPr lang="en-US" altLang="en-US" kern="0" dirty="0">
              <a:latin typeface="Arial "/>
              <a:cs typeface="Arial" panose="020B0604020202020204" pitchFamily="34" charset="0"/>
            </a:endParaRPr>
          </a:p>
        </p:txBody>
      </p:sp>
      <p:pic>
        <p:nvPicPr>
          <p:cNvPr id="17" name="Picture 5" descr="tested_4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27200"/>
            <a:ext cx="4619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تصميم افتراضي">
  <a:themeElements>
    <a:clrScheme name="تصميم افتراضي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تصميم افتراضي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3399FF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3399FF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pitchFamily="34" charset="0"/>
          </a:defRPr>
        </a:defPPr>
      </a:lstStyle>
    </a:lnDef>
  </a:objectDefaults>
  <a:extraClrSchemeLst>
    <a:extraClrScheme>
      <a:clrScheme name="تصميم افتراضي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26439</TotalTime>
  <Words>2210</Words>
  <Application>Microsoft Office PowerPoint</Application>
  <PresentationFormat>On-screen Show (4:3)</PresentationFormat>
  <Paragraphs>466</Paragraphs>
  <Slides>62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MS PGothic</vt:lpstr>
      <vt:lpstr>MS PGothic</vt:lpstr>
      <vt:lpstr>Arial</vt:lpstr>
      <vt:lpstr>Arial </vt:lpstr>
      <vt:lpstr>GungsuhChe</vt:lpstr>
      <vt:lpstr>Microsoft Sans Serif</vt:lpstr>
      <vt:lpstr>新細明體</vt:lpstr>
      <vt:lpstr>华文新魏</vt:lpstr>
      <vt:lpstr>Tahoma</vt:lpstr>
      <vt:lpstr>Wingdings</vt:lpstr>
      <vt:lpstr>Blends</vt:lpstr>
      <vt:lpstr>1_تصميم افتراضي</vt:lpstr>
      <vt:lpstr>Equation</vt:lpstr>
      <vt:lpstr>PowerPoint Presentation</vt:lpstr>
      <vt:lpstr>OBJECTIVES</vt:lpstr>
      <vt:lpstr>CHAPTER 1: Digital image processing introduction </vt:lpstr>
      <vt:lpstr>Introduction about Digital Image Processing</vt:lpstr>
      <vt:lpstr>Introduction about Digital Image Processing</vt:lpstr>
      <vt:lpstr>Introduction about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Application of Digital Image Processing</vt:lpstr>
      <vt:lpstr>Basic steps in Digital Image Processing</vt:lpstr>
      <vt:lpstr>CHAPTER 1: Digital image processing introduction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Camera and Human Perception System </vt:lpstr>
      <vt:lpstr>CHAPTER 1: Digital image processing introduction </vt:lpstr>
      <vt:lpstr>The Methods  to represent Digital color image</vt:lpstr>
      <vt:lpstr>The Methods  to represent Digital color image</vt:lpstr>
      <vt:lpstr>The Methods  to represent Digital color image</vt:lpstr>
      <vt:lpstr>The Methods  to represent Digital color image</vt:lpstr>
      <vt:lpstr>The Methods  to represent Digital color image</vt:lpstr>
      <vt:lpstr>The Methods  to represent Digital color image</vt:lpstr>
      <vt:lpstr>The Methods  to represent Digital color image</vt:lpstr>
      <vt:lpstr>PowerPoint Presentation</vt:lpstr>
      <vt:lpstr>The Methods  to represent Digital color image </vt:lpstr>
      <vt:lpstr>PowerPoint Presentation</vt:lpstr>
      <vt:lpstr>PowerPoint Presentation</vt:lpstr>
      <vt:lpstr>PowerPoint Presentation</vt:lpstr>
      <vt:lpstr>The Methods  to represent Digital color image</vt:lpstr>
      <vt:lpstr>The Methods  to represent Digital color image</vt:lpstr>
      <vt:lpstr>The Methods  to represent Digital color image</vt:lpstr>
      <vt:lpstr>The Methods  to represent Digital color image</vt:lpstr>
      <vt:lpstr>The Methods  to represent Digital color image</vt:lpstr>
      <vt:lpstr>represent a digital image and color space</vt:lpstr>
      <vt:lpstr>represent a digital image and color space</vt:lpstr>
      <vt:lpstr>represent a digital image and color space</vt:lpstr>
      <vt:lpstr>SUMMARY</vt:lpstr>
      <vt:lpstr>HOMEWORK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problems by searching</dc:title>
  <dc:creator>Min-Yen Kan</dc:creator>
  <cp:lastModifiedBy>lava1368</cp:lastModifiedBy>
  <cp:revision>834</cp:revision>
  <cp:lastPrinted>2015-10-30T07:26:18Z</cp:lastPrinted>
  <dcterms:created xsi:type="dcterms:W3CDTF">2010-10-05T21:36:22Z</dcterms:created>
  <dcterms:modified xsi:type="dcterms:W3CDTF">2016-11-21T09:04:24Z</dcterms:modified>
</cp:coreProperties>
</file>